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8"/>
  </p:notesMasterIdLst>
  <p:sldIdLst>
    <p:sldId id="287" r:id="rId2"/>
    <p:sldId id="302" r:id="rId3"/>
    <p:sldId id="376" r:id="rId4"/>
    <p:sldId id="387" r:id="rId5"/>
    <p:sldId id="377" r:id="rId6"/>
    <p:sldId id="374" r:id="rId7"/>
    <p:sldId id="375" r:id="rId8"/>
    <p:sldId id="378" r:id="rId9"/>
    <p:sldId id="379" r:id="rId10"/>
    <p:sldId id="380" r:id="rId11"/>
    <p:sldId id="318" r:id="rId12"/>
    <p:sldId id="305" r:id="rId13"/>
    <p:sldId id="306" r:id="rId14"/>
    <p:sldId id="307" r:id="rId15"/>
    <p:sldId id="394" r:id="rId16"/>
    <p:sldId id="308" r:id="rId17"/>
    <p:sldId id="309" r:id="rId18"/>
    <p:sldId id="319" r:id="rId19"/>
    <p:sldId id="349" r:id="rId20"/>
    <p:sldId id="320" r:id="rId21"/>
    <p:sldId id="348" r:id="rId22"/>
    <p:sldId id="321" r:id="rId23"/>
    <p:sldId id="322" r:id="rId24"/>
    <p:sldId id="323" r:id="rId25"/>
    <p:sldId id="312" r:id="rId26"/>
    <p:sldId id="313" r:id="rId27"/>
    <p:sldId id="324" r:id="rId28"/>
    <p:sldId id="314" r:id="rId29"/>
    <p:sldId id="332" r:id="rId30"/>
    <p:sldId id="331" r:id="rId31"/>
    <p:sldId id="330" r:id="rId32"/>
    <p:sldId id="325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7" r:id="rId41"/>
    <p:sldId id="358" r:id="rId42"/>
    <p:sldId id="359" r:id="rId43"/>
    <p:sldId id="360" r:id="rId44"/>
    <p:sldId id="361" r:id="rId45"/>
    <p:sldId id="362" r:id="rId46"/>
    <p:sldId id="363" r:id="rId47"/>
    <p:sldId id="333" r:id="rId48"/>
    <p:sldId id="334" r:id="rId49"/>
    <p:sldId id="335" r:id="rId50"/>
    <p:sldId id="328" r:id="rId51"/>
    <p:sldId id="368" r:id="rId52"/>
    <p:sldId id="367" r:id="rId53"/>
    <p:sldId id="369" r:id="rId54"/>
    <p:sldId id="326" r:id="rId55"/>
    <p:sldId id="383" r:id="rId56"/>
    <p:sldId id="382" r:id="rId57"/>
    <p:sldId id="329" r:id="rId58"/>
    <p:sldId id="381" r:id="rId59"/>
    <p:sldId id="384" r:id="rId60"/>
    <p:sldId id="390" r:id="rId61"/>
    <p:sldId id="386" r:id="rId62"/>
    <p:sldId id="389" r:id="rId63"/>
    <p:sldId id="327" r:id="rId64"/>
    <p:sldId id="315" r:id="rId65"/>
    <p:sldId id="341" r:id="rId66"/>
    <p:sldId id="338" r:id="rId67"/>
    <p:sldId id="339" r:id="rId68"/>
    <p:sldId id="343" r:id="rId69"/>
    <p:sldId id="317" r:id="rId70"/>
    <p:sldId id="370" r:id="rId71"/>
    <p:sldId id="347" r:id="rId72"/>
    <p:sldId id="364" r:id="rId73"/>
    <p:sldId id="365" r:id="rId74"/>
    <p:sldId id="336" r:id="rId75"/>
    <p:sldId id="303" r:id="rId76"/>
    <p:sldId id="304" r:id="rId77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D9D9D9"/>
    <a:srgbClr val="FFFFFF"/>
    <a:srgbClr val="FF0000"/>
    <a:srgbClr val="00FFFF"/>
    <a:srgbClr val="00FF00"/>
    <a:srgbClr val="FF00FF"/>
    <a:srgbClr val="0000FF"/>
    <a:srgbClr val="006600"/>
    <a:srgbClr val="C3A6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>
      <p:cViewPr>
        <p:scale>
          <a:sx n="75" d="100"/>
          <a:sy n="75" d="100"/>
        </p:scale>
        <p:origin x="-1002" y="-3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7373C-F4F0-4CFB-B120-261A675FF89F}" type="datetimeFigureOut">
              <a:rPr lang="pt-BR" smtClean="0"/>
              <a:t>07/09/2023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2CB84-7A95-4510-9514-5DFC6281C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119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597819"/>
            <a:ext cx="9144000" cy="1102519"/>
          </a:xfrm>
        </p:spPr>
        <p:txBody>
          <a:bodyPr anchor="t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2914650"/>
            <a:ext cx="9144000" cy="1314450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3780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76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296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4951526"/>
            <a:ext cx="6300192" cy="19197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276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910" y="3308808"/>
            <a:ext cx="9144000" cy="1008668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305176"/>
            <a:ext cx="9143999" cy="1021556"/>
          </a:xfrm>
        </p:spPr>
        <p:txBody>
          <a:bodyPr anchor="t"/>
          <a:lstStyle>
            <a:lvl1pPr algn="l">
              <a:defRPr sz="3200" b="1" cap="all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2180035"/>
            <a:ext cx="9143999" cy="112514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520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689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55526"/>
            <a:ext cx="4496370" cy="479822"/>
          </a:xfrm>
          <a:ln>
            <a:solidFill>
              <a:schemeClr val="tx1"/>
            </a:solidFill>
          </a:ln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0" y="1059582"/>
            <a:ext cx="4497388" cy="3888432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99992" y="555526"/>
            <a:ext cx="464400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499992" y="1059582"/>
            <a:ext cx="4644008" cy="38884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166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061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64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575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137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180000"/>
          </a:xfrm>
          <a:prstGeom prst="rect">
            <a:avLst/>
          </a:prstGeom>
          <a:solidFill>
            <a:srgbClr val="C3A63B"/>
          </a:solidFill>
          <a:ln w="12700">
            <a:solidFill>
              <a:srgbClr val="C3A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339752" y="0"/>
            <a:ext cx="6804248" cy="1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4952700"/>
            <a:ext cx="9144000" cy="190800"/>
          </a:xfrm>
          <a:prstGeom prst="rect">
            <a:avLst/>
          </a:prstGeom>
          <a:solidFill>
            <a:srgbClr val="791D1F"/>
          </a:solidFill>
          <a:ln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40000"/>
            <a:ext cx="9144000" cy="440801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0" y="4951526"/>
            <a:ext cx="6300192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bg1"/>
                </a:solidFill>
              </a:defRPr>
            </a:lvl1pPr>
          </a:lstStyle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100269" y="4948014"/>
            <a:ext cx="1043731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916" y="-12584"/>
            <a:ext cx="1034230" cy="572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227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oaofmari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18" Type="http://schemas.openxmlformats.org/officeDocument/2006/relationships/image" Target="../media/image4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17" Type="http://schemas.openxmlformats.org/officeDocument/2006/relationships/image" Target="../media/image45.jpeg"/><Relationship Id="rId2" Type="http://schemas.openxmlformats.org/officeDocument/2006/relationships/hyperlink" Target="http://flavia.sourceforge.net/" TargetMode="External"/><Relationship Id="rId16" Type="http://schemas.openxmlformats.org/officeDocument/2006/relationships/image" Target="../media/image44.jpeg"/><Relationship Id="rId20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5" Type="http://schemas.openxmlformats.org/officeDocument/2006/relationships/image" Target="../media/image33.jpeg"/><Relationship Id="rId15" Type="http://schemas.openxmlformats.org/officeDocument/2006/relationships/image" Target="../media/image43.jpeg"/><Relationship Id="rId10" Type="http://schemas.openxmlformats.org/officeDocument/2006/relationships/image" Target="../media/image38.jpeg"/><Relationship Id="rId19" Type="http://schemas.openxmlformats.org/officeDocument/2006/relationships/image" Target="../media/image47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jpeg"/><Relationship Id="rId18" Type="http://schemas.openxmlformats.org/officeDocument/2006/relationships/image" Target="../media/image4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12" Type="http://schemas.openxmlformats.org/officeDocument/2006/relationships/image" Target="../media/image41.jpeg"/><Relationship Id="rId17" Type="http://schemas.openxmlformats.org/officeDocument/2006/relationships/image" Target="../media/image46.jpeg"/><Relationship Id="rId2" Type="http://schemas.openxmlformats.org/officeDocument/2006/relationships/image" Target="../media/image31.jpeg"/><Relationship Id="rId16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0.jpeg"/><Relationship Id="rId5" Type="http://schemas.openxmlformats.org/officeDocument/2006/relationships/image" Target="../media/image34.jpeg"/><Relationship Id="rId15" Type="http://schemas.openxmlformats.org/officeDocument/2006/relationships/image" Target="../media/image44.jpeg"/><Relationship Id="rId10" Type="http://schemas.openxmlformats.org/officeDocument/2006/relationships/image" Target="../media/image39.jpeg"/><Relationship Id="rId19" Type="http://schemas.openxmlformats.org/officeDocument/2006/relationships/image" Target="../media/image48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Relationship Id="rId14" Type="http://schemas.openxmlformats.org/officeDocument/2006/relationships/image" Target="../media/image4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jpeg"/><Relationship Id="rId18" Type="http://schemas.openxmlformats.org/officeDocument/2006/relationships/image" Target="../media/image47.jpeg"/><Relationship Id="rId3" Type="http://schemas.openxmlformats.org/officeDocument/2006/relationships/image" Target="../media/image32.jpeg"/><Relationship Id="rId21" Type="http://schemas.openxmlformats.org/officeDocument/2006/relationships/hyperlink" Target="https://scikit-image.org/docs/stable/api/skimage.measure.html#skimage.measure.regionprops" TargetMode="External"/><Relationship Id="rId7" Type="http://schemas.openxmlformats.org/officeDocument/2006/relationships/image" Target="../media/image36.jpeg"/><Relationship Id="rId12" Type="http://schemas.openxmlformats.org/officeDocument/2006/relationships/image" Target="../media/image41.jpeg"/><Relationship Id="rId17" Type="http://schemas.openxmlformats.org/officeDocument/2006/relationships/image" Target="../media/image46.jpeg"/><Relationship Id="rId2" Type="http://schemas.openxmlformats.org/officeDocument/2006/relationships/image" Target="../media/image31.jpeg"/><Relationship Id="rId16" Type="http://schemas.openxmlformats.org/officeDocument/2006/relationships/image" Target="../media/image45.jpeg"/><Relationship Id="rId20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0.jpeg"/><Relationship Id="rId5" Type="http://schemas.openxmlformats.org/officeDocument/2006/relationships/image" Target="../media/image34.jpeg"/><Relationship Id="rId15" Type="http://schemas.openxmlformats.org/officeDocument/2006/relationships/image" Target="../media/image44.jpeg"/><Relationship Id="rId10" Type="http://schemas.openxmlformats.org/officeDocument/2006/relationships/image" Target="../media/image39.jpeg"/><Relationship Id="rId19" Type="http://schemas.openxmlformats.org/officeDocument/2006/relationships/image" Target="../media/image48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Relationship Id="rId14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18" Type="http://schemas.openxmlformats.org/officeDocument/2006/relationships/image" Target="../media/image46.jpeg"/><Relationship Id="rId3" Type="http://schemas.openxmlformats.org/officeDocument/2006/relationships/image" Target="../media/image31.jpeg"/><Relationship Id="rId21" Type="http://schemas.openxmlformats.org/officeDocument/2006/relationships/hyperlink" Target="https://scikit-image.org/docs/stable/api/skimage.measure.html#skimage.measure.regionprops" TargetMode="External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17" Type="http://schemas.openxmlformats.org/officeDocument/2006/relationships/image" Target="../media/image45.jpeg"/><Relationship Id="rId2" Type="http://schemas.openxmlformats.org/officeDocument/2006/relationships/image" Target="../media/image50.png"/><Relationship Id="rId16" Type="http://schemas.openxmlformats.org/officeDocument/2006/relationships/image" Target="../media/image44.jpeg"/><Relationship Id="rId20" Type="http://schemas.openxmlformats.org/officeDocument/2006/relationships/image" Target="../media/image4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5" Type="http://schemas.openxmlformats.org/officeDocument/2006/relationships/image" Target="../media/image33.jpeg"/><Relationship Id="rId15" Type="http://schemas.openxmlformats.org/officeDocument/2006/relationships/image" Target="../media/image43.jpeg"/><Relationship Id="rId10" Type="http://schemas.openxmlformats.org/officeDocument/2006/relationships/image" Target="../media/image38.jpeg"/><Relationship Id="rId19" Type="http://schemas.openxmlformats.org/officeDocument/2006/relationships/image" Target="../media/image47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38.jpeg"/><Relationship Id="rId3" Type="http://schemas.openxmlformats.org/officeDocument/2006/relationships/image" Target="../media/image32.jpeg"/><Relationship Id="rId7" Type="http://schemas.openxmlformats.org/officeDocument/2006/relationships/image" Target="../media/image43.jpeg"/><Relationship Id="rId12" Type="http://schemas.openxmlformats.org/officeDocument/2006/relationships/image" Target="../media/image37.jpeg"/><Relationship Id="rId2" Type="http://schemas.openxmlformats.org/officeDocument/2006/relationships/image" Target="../media/image31.jpe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7.jpeg"/><Relationship Id="rId5" Type="http://schemas.openxmlformats.org/officeDocument/2006/relationships/image" Target="../media/image34.jpeg"/><Relationship Id="rId15" Type="http://schemas.openxmlformats.org/officeDocument/2006/relationships/image" Target="../media/image40.jpeg"/><Relationship Id="rId10" Type="http://schemas.openxmlformats.org/officeDocument/2006/relationships/image" Target="../media/image46.jpeg"/><Relationship Id="rId4" Type="http://schemas.openxmlformats.org/officeDocument/2006/relationships/image" Target="../media/image33.jpeg"/><Relationship Id="rId9" Type="http://schemas.openxmlformats.org/officeDocument/2006/relationships/image" Target="../media/image45.jpeg"/><Relationship Id="rId1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38.jpeg"/><Relationship Id="rId18" Type="http://schemas.openxmlformats.org/officeDocument/2006/relationships/image" Target="../media/image48.jpeg"/><Relationship Id="rId3" Type="http://schemas.openxmlformats.org/officeDocument/2006/relationships/image" Target="../media/image32.jpeg"/><Relationship Id="rId7" Type="http://schemas.openxmlformats.org/officeDocument/2006/relationships/image" Target="../media/image43.jpeg"/><Relationship Id="rId12" Type="http://schemas.openxmlformats.org/officeDocument/2006/relationships/image" Target="../media/image37.jpeg"/><Relationship Id="rId17" Type="http://schemas.openxmlformats.org/officeDocument/2006/relationships/image" Target="../media/image36.jpeg"/><Relationship Id="rId2" Type="http://schemas.openxmlformats.org/officeDocument/2006/relationships/image" Target="../media/image31.jpe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7.jpeg"/><Relationship Id="rId5" Type="http://schemas.openxmlformats.org/officeDocument/2006/relationships/image" Target="../media/image34.jpeg"/><Relationship Id="rId15" Type="http://schemas.openxmlformats.org/officeDocument/2006/relationships/image" Target="../media/image40.jpeg"/><Relationship Id="rId10" Type="http://schemas.openxmlformats.org/officeDocument/2006/relationships/image" Target="../media/image46.jpeg"/><Relationship Id="rId19" Type="http://schemas.openxmlformats.org/officeDocument/2006/relationships/image" Target="../media/image42.jpeg"/><Relationship Id="rId4" Type="http://schemas.openxmlformats.org/officeDocument/2006/relationships/image" Target="../media/image33.jpeg"/><Relationship Id="rId9" Type="http://schemas.openxmlformats.org/officeDocument/2006/relationships/image" Target="../media/image45.jpeg"/><Relationship Id="rId1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38.jpeg"/><Relationship Id="rId18" Type="http://schemas.openxmlformats.org/officeDocument/2006/relationships/image" Target="../media/image48.jpeg"/><Relationship Id="rId3" Type="http://schemas.openxmlformats.org/officeDocument/2006/relationships/image" Target="../media/image32.jpeg"/><Relationship Id="rId7" Type="http://schemas.openxmlformats.org/officeDocument/2006/relationships/image" Target="../media/image43.jpeg"/><Relationship Id="rId12" Type="http://schemas.openxmlformats.org/officeDocument/2006/relationships/image" Target="../media/image37.jpeg"/><Relationship Id="rId17" Type="http://schemas.openxmlformats.org/officeDocument/2006/relationships/image" Target="../media/image36.jpeg"/><Relationship Id="rId2" Type="http://schemas.openxmlformats.org/officeDocument/2006/relationships/image" Target="../media/image31.jpe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7.jpeg"/><Relationship Id="rId5" Type="http://schemas.openxmlformats.org/officeDocument/2006/relationships/image" Target="../media/image34.jpeg"/><Relationship Id="rId15" Type="http://schemas.openxmlformats.org/officeDocument/2006/relationships/image" Target="../media/image40.jpeg"/><Relationship Id="rId10" Type="http://schemas.openxmlformats.org/officeDocument/2006/relationships/image" Target="../media/image46.jpeg"/><Relationship Id="rId19" Type="http://schemas.openxmlformats.org/officeDocument/2006/relationships/image" Target="../media/image42.jpeg"/><Relationship Id="rId4" Type="http://schemas.openxmlformats.org/officeDocument/2006/relationships/image" Target="../media/image33.jpeg"/><Relationship Id="rId9" Type="http://schemas.openxmlformats.org/officeDocument/2006/relationships/image" Target="../media/image45.jpeg"/><Relationship Id="rId1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38.jpeg"/><Relationship Id="rId18" Type="http://schemas.openxmlformats.org/officeDocument/2006/relationships/image" Target="../media/image48.jpeg"/><Relationship Id="rId3" Type="http://schemas.openxmlformats.org/officeDocument/2006/relationships/image" Target="../media/image32.jpeg"/><Relationship Id="rId7" Type="http://schemas.openxmlformats.org/officeDocument/2006/relationships/image" Target="../media/image43.jpeg"/><Relationship Id="rId12" Type="http://schemas.openxmlformats.org/officeDocument/2006/relationships/image" Target="../media/image37.jpeg"/><Relationship Id="rId17" Type="http://schemas.openxmlformats.org/officeDocument/2006/relationships/image" Target="../media/image36.jpeg"/><Relationship Id="rId2" Type="http://schemas.openxmlformats.org/officeDocument/2006/relationships/image" Target="../media/image31.jpe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7.jpeg"/><Relationship Id="rId5" Type="http://schemas.openxmlformats.org/officeDocument/2006/relationships/image" Target="../media/image34.jpeg"/><Relationship Id="rId15" Type="http://schemas.openxmlformats.org/officeDocument/2006/relationships/image" Target="../media/image40.jpeg"/><Relationship Id="rId10" Type="http://schemas.openxmlformats.org/officeDocument/2006/relationships/image" Target="../media/image46.jpeg"/><Relationship Id="rId19" Type="http://schemas.openxmlformats.org/officeDocument/2006/relationships/image" Target="../media/image42.jpeg"/><Relationship Id="rId4" Type="http://schemas.openxmlformats.org/officeDocument/2006/relationships/image" Target="../media/image33.jpeg"/><Relationship Id="rId9" Type="http://schemas.openxmlformats.org/officeDocument/2006/relationships/image" Target="../media/image45.jpeg"/><Relationship Id="rId1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38.jpeg"/><Relationship Id="rId18" Type="http://schemas.openxmlformats.org/officeDocument/2006/relationships/image" Target="../media/image48.jpeg"/><Relationship Id="rId3" Type="http://schemas.openxmlformats.org/officeDocument/2006/relationships/image" Target="../media/image32.jpeg"/><Relationship Id="rId7" Type="http://schemas.openxmlformats.org/officeDocument/2006/relationships/image" Target="../media/image43.jpeg"/><Relationship Id="rId12" Type="http://schemas.openxmlformats.org/officeDocument/2006/relationships/image" Target="../media/image37.jpeg"/><Relationship Id="rId17" Type="http://schemas.openxmlformats.org/officeDocument/2006/relationships/image" Target="../media/image36.jpeg"/><Relationship Id="rId2" Type="http://schemas.openxmlformats.org/officeDocument/2006/relationships/image" Target="../media/image31.jpe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7.jpeg"/><Relationship Id="rId5" Type="http://schemas.openxmlformats.org/officeDocument/2006/relationships/image" Target="../media/image34.jpeg"/><Relationship Id="rId15" Type="http://schemas.openxmlformats.org/officeDocument/2006/relationships/image" Target="../media/image40.jpeg"/><Relationship Id="rId10" Type="http://schemas.openxmlformats.org/officeDocument/2006/relationships/image" Target="../media/image46.jpeg"/><Relationship Id="rId19" Type="http://schemas.openxmlformats.org/officeDocument/2006/relationships/image" Target="../media/image42.jpeg"/><Relationship Id="rId4" Type="http://schemas.openxmlformats.org/officeDocument/2006/relationships/image" Target="../media/image33.jpeg"/><Relationship Id="rId9" Type="http://schemas.openxmlformats.org/officeDocument/2006/relationships/image" Target="../media/image45.jpeg"/><Relationship Id="rId1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38.jpeg"/><Relationship Id="rId18" Type="http://schemas.openxmlformats.org/officeDocument/2006/relationships/image" Target="../media/image48.jpeg"/><Relationship Id="rId3" Type="http://schemas.openxmlformats.org/officeDocument/2006/relationships/image" Target="../media/image32.jpeg"/><Relationship Id="rId7" Type="http://schemas.openxmlformats.org/officeDocument/2006/relationships/image" Target="../media/image43.jpeg"/><Relationship Id="rId12" Type="http://schemas.openxmlformats.org/officeDocument/2006/relationships/image" Target="../media/image37.jpeg"/><Relationship Id="rId17" Type="http://schemas.openxmlformats.org/officeDocument/2006/relationships/image" Target="../media/image36.jpeg"/><Relationship Id="rId2" Type="http://schemas.openxmlformats.org/officeDocument/2006/relationships/image" Target="../media/image31.jpe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7.jpeg"/><Relationship Id="rId5" Type="http://schemas.openxmlformats.org/officeDocument/2006/relationships/image" Target="../media/image34.jpeg"/><Relationship Id="rId15" Type="http://schemas.openxmlformats.org/officeDocument/2006/relationships/image" Target="../media/image40.jpeg"/><Relationship Id="rId10" Type="http://schemas.openxmlformats.org/officeDocument/2006/relationships/image" Target="../media/image46.jpeg"/><Relationship Id="rId19" Type="http://schemas.openxmlformats.org/officeDocument/2006/relationships/image" Target="../media/image42.jpeg"/><Relationship Id="rId4" Type="http://schemas.openxmlformats.org/officeDocument/2006/relationships/image" Target="../media/image33.jpeg"/><Relationship Id="rId9" Type="http://schemas.openxmlformats.org/officeDocument/2006/relationships/image" Target="../media/image45.jpeg"/><Relationship Id="rId1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38.jpeg"/><Relationship Id="rId3" Type="http://schemas.openxmlformats.org/officeDocument/2006/relationships/image" Target="../media/image32.jpeg"/><Relationship Id="rId7" Type="http://schemas.openxmlformats.org/officeDocument/2006/relationships/image" Target="../media/image43.jpeg"/><Relationship Id="rId12" Type="http://schemas.openxmlformats.org/officeDocument/2006/relationships/image" Target="../media/image37.jpeg"/><Relationship Id="rId2" Type="http://schemas.openxmlformats.org/officeDocument/2006/relationships/image" Target="../media/image31.jpe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7.jpeg"/><Relationship Id="rId5" Type="http://schemas.openxmlformats.org/officeDocument/2006/relationships/image" Target="../media/image34.jpeg"/><Relationship Id="rId15" Type="http://schemas.openxmlformats.org/officeDocument/2006/relationships/image" Target="../media/image40.jpeg"/><Relationship Id="rId10" Type="http://schemas.openxmlformats.org/officeDocument/2006/relationships/image" Target="../media/image46.jpeg"/><Relationship Id="rId4" Type="http://schemas.openxmlformats.org/officeDocument/2006/relationships/image" Target="../media/image33.jpeg"/><Relationship Id="rId9" Type="http://schemas.openxmlformats.org/officeDocument/2006/relationships/image" Target="../media/image45.jpeg"/><Relationship Id="rId1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38.jpeg"/><Relationship Id="rId18" Type="http://schemas.openxmlformats.org/officeDocument/2006/relationships/image" Target="../media/image48.jpeg"/><Relationship Id="rId3" Type="http://schemas.openxmlformats.org/officeDocument/2006/relationships/image" Target="../media/image32.jpeg"/><Relationship Id="rId7" Type="http://schemas.openxmlformats.org/officeDocument/2006/relationships/image" Target="../media/image43.jpeg"/><Relationship Id="rId12" Type="http://schemas.openxmlformats.org/officeDocument/2006/relationships/image" Target="../media/image37.jpeg"/><Relationship Id="rId17" Type="http://schemas.openxmlformats.org/officeDocument/2006/relationships/image" Target="../media/image36.jpeg"/><Relationship Id="rId2" Type="http://schemas.openxmlformats.org/officeDocument/2006/relationships/image" Target="../media/image31.jpe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7.jpeg"/><Relationship Id="rId5" Type="http://schemas.openxmlformats.org/officeDocument/2006/relationships/image" Target="../media/image34.jpeg"/><Relationship Id="rId15" Type="http://schemas.openxmlformats.org/officeDocument/2006/relationships/image" Target="../media/image40.jpeg"/><Relationship Id="rId10" Type="http://schemas.openxmlformats.org/officeDocument/2006/relationships/image" Target="../media/image46.jpeg"/><Relationship Id="rId19" Type="http://schemas.openxmlformats.org/officeDocument/2006/relationships/image" Target="../media/image42.jpeg"/><Relationship Id="rId4" Type="http://schemas.openxmlformats.org/officeDocument/2006/relationships/image" Target="../media/image33.jpeg"/><Relationship Id="rId9" Type="http://schemas.openxmlformats.org/officeDocument/2006/relationships/image" Target="../media/image45.jpeg"/><Relationship Id="rId1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38.jpeg"/><Relationship Id="rId18" Type="http://schemas.openxmlformats.org/officeDocument/2006/relationships/image" Target="../media/image48.jpeg"/><Relationship Id="rId3" Type="http://schemas.openxmlformats.org/officeDocument/2006/relationships/image" Target="../media/image32.jpeg"/><Relationship Id="rId7" Type="http://schemas.openxmlformats.org/officeDocument/2006/relationships/image" Target="../media/image43.jpeg"/><Relationship Id="rId12" Type="http://schemas.openxmlformats.org/officeDocument/2006/relationships/image" Target="../media/image37.jpeg"/><Relationship Id="rId17" Type="http://schemas.openxmlformats.org/officeDocument/2006/relationships/image" Target="../media/image36.jpeg"/><Relationship Id="rId2" Type="http://schemas.openxmlformats.org/officeDocument/2006/relationships/image" Target="../media/image31.jpe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7.jpeg"/><Relationship Id="rId5" Type="http://schemas.openxmlformats.org/officeDocument/2006/relationships/image" Target="../media/image34.jpeg"/><Relationship Id="rId15" Type="http://schemas.openxmlformats.org/officeDocument/2006/relationships/image" Target="../media/image40.jpeg"/><Relationship Id="rId10" Type="http://schemas.openxmlformats.org/officeDocument/2006/relationships/image" Target="../media/image46.jpeg"/><Relationship Id="rId19" Type="http://schemas.openxmlformats.org/officeDocument/2006/relationships/image" Target="../media/image42.jpeg"/><Relationship Id="rId4" Type="http://schemas.openxmlformats.org/officeDocument/2006/relationships/image" Target="../media/image33.jpeg"/><Relationship Id="rId9" Type="http://schemas.openxmlformats.org/officeDocument/2006/relationships/image" Target="../media/image45.jpeg"/><Relationship Id="rId1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1.jpeg"/><Relationship Id="rId18" Type="http://schemas.openxmlformats.org/officeDocument/2006/relationships/image" Target="../media/image6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12" Type="http://schemas.openxmlformats.org/officeDocument/2006/relationships/image" Target="../media/image60.jpeg"/><Relationship Id="rId17" Type="http://schemas.openxmlformats.org/officeDocument/2006/relationships/image" Target="../media/image65.jpeg"/><Relationship Id="rId2" Type="http://schemas.openxmlformats.org/officeDocument/2006/relationships/image" Target="../media/image50.jpeg"/><Relationship Id="rId16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11" Type="http://schemas.openxmlformats.org/officeDocument/2006/relationships/image" Target="../media/image59.jpeg"/><Relationship Id="rId5" Type="http://schemas.openxmlformats.org/officeDocument/2006/relationships/image" Target="../media/image53.jpeg"/><Relationship Id="rId15" Type="http://schemas.openxmlformats.org/officeDocument/2006/relationships/image" Target="../media/image63.jpeg"/><Relationship Id="rId10" Type="http://schemas.openxmlformats.org/officeDocument/2006/relationships/image" Target="../media/image58.jpeg"/><Relationship Id="rId19" Type="http://schemas.openxmlformats.org/officeDocument/2006/relationships/image" Target="../media/image67.jpeg"/><Relationship Id="rId4" Type="http://schemas.openxmlformats.org/officeDocument/2006/relationships/image" Target="../media/image52.jpeg"/><Relationship Id="rId9" Type="http://schemas.openxmlformats.org/officeDocument/2006/relationships/image" Target="../media/image57.jpeg"/><Relationship Id="rId14" Type="http://schemas.openxmlformats.org/officeDocument/2006/relationships/image" Target="../media/image62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jpeg"/><Relationship Id="rId18" Type="http://schemas.openxmlformats.org/officeDocument/2006/relationships/image" Target="../media/image6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17" Type="http://schemas.openxmlformats.org/officeDocument/2006/relationships/image" Target="../media/image66.jpeg"/><Relationship Id="rId2" Type="http://schemas.openxmlformats.org/officeDocument/2006/relationships/image" Target="../media/image51.jpeg"/><Relationship Id="rId16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0.jpeg"/><Relationship Id="rId5" Type="http://schemas.openxmlformats.org/officeDocument/2006/relationships/image" Target="../media/image54.jpeg"/><Relationship Id="rId15" Type="http://schemas.openxmlformats.org/officeDocument/2006/relationships/image" Target="../media/image64.jpeg"/><Relationship Id="rId10" Type="http://schemas.openxmlformats.org/officeDocument/2006/relationships/image" Target="../media/image59.jpeg"/><Relationship Id="rId19" Type="http://schemas.openxmlformats.org/officeDocument/2006/relationships/image" Target="../media/image50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Relationship Id="rId14" Type="http://schemas.openxmlformats.org/officeDocument/2006/relationships/image" Target="../media/image63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jpeg"/><Relationship Id="rId18" Type="http://schemas.openxmlformats.org/officeDocument/2006/relationships/image" Target="../media/image6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17" Type="http://schemas.openxmlformats.org/officeDocument/2006/relationships/image" Target="../media/image66.jpeg"/><Relationship Id="rId2" Type="http://schemas.openxmlformats.org/officeDocument/2006/relationships/image" Target="../media/image51.jpeg"/><Relationship Id="rId16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0.jpeg"/><Relationship Id="rId5" Type="http://schemas.openxmlformats.org/officeDocument/2006/relationships/image" Target="../media/image54.jpeg"/><Relationship Id="rId15" Type="http://schemas.openxmlformats.org/officeDocument/2006/relationships/image" Target="../media/image64.jpeg"/><Relationship Id="rId10" Type="http://schemas.openxmlformats.org/officeDocument/2006/relationships/image" Target="../media/image59.jpeg"/><Relationship Id="rId19" Type="http://schemas.openxmlformats.org/officeDocument/2006/relationships/image" Target="../media/image50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Relationship Id="rId14" Type="http://schemas.openxmlformats.org/officeDocument/2006/relationships/image" Target="../media/image63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jpeg"/><Relationship Id="rId18" Type="http://schemas.openxmlformats.org/officeDocument/2006/relationships/image" Target="../media/image6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17" Type="http://schemas.openxmlformats.org/officeDocument/2006/relationships/image" Target="../media/image66.jpeg"/><Relationship Id="rId2" Type="http://schemas.openxmlformats.org/officeDocument/2006/relationships/image" Target="../media/image51.jpeg"/><Relationship Id="rId16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0.jpeg"/><Relationship Id="rId5" Type="http://schemas.openxmlformats.org/officeDocument/2006/relationships/image" Target="../media/image54.jpeg"/><Relationship Id="rId15" Type="http://schemas.openxmlformats.org/officeDocument/2006/relationships/image" Target="../media/image64.jpeg"/><Relationship Id="rId10" Type="http://schemas.openxmlformats.org/officeDocument/2006/relationships/image" Target="../media/image59.jpeg"/><Relationship Id="rId19" Type="http://schemas.openxmlformats.org/officeDocument/2006/relationships/image" Target="../media/image50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Relationship Id="rId14" Type="http://schemas.openxmlformats.org/officeDocument/2006/relationships/image" Target="../media/image63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jpeg"/><Relationship Id="rId18" Type="http://schemas.openxmlformats.org/officeDocument/2006/relationships/image" Target="../media/image6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17" Type="http://schemas.openxmlformats.org/officeDocument/2006/relationships/image" Target="../media/image66.jpeg"/><Relationship Id="rId2" Type="http://schemas.openxmlformats.org/officeDocument/2006/relationships/image" Target="../media/image51.jpeg"/><Relationship Id="rId16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0.jpeg"/><Relationship Id="rId5" Type="http://schemas.openxmlformats.org/officeDocument/2006/relationships/image" Target="../media/image54.jpeg"/><Relationship Id="rId15" Type="http://schemas.openxmlformats.org/officeDocument/2006/relationships/image" Target="../media/image64.jpeg"/><Relationship Id="rId10" Type="http://schemas.openxmlformats.org/officeDocument/2006/relationships/image" Target="../media/image59.jpeg"/><Relationship Id="rId19" Type="http://schemas.openxmlformats.org/officeDocument/2006/relationships/image" Target="../media/image50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Relationship Id="rId14" Type="http://schemas.openxmlformats.org/officeDocument/2006/relationships/image" Target="../media/image63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1.jpeg"/><Relationship Id="rId18" Type="http://schemas.openxmlformats.org/officeDocument/2006/relationships/image" Target="../media/image6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12" Type="http://schemas.openxmlformats.org/officeDocument/2006/relationships/image" Target="../media/image60.jpeg"/><Relationship Id="rId17" Type="http://schemas.openxmlformats.org/officeDocument/2006/relationships/image" Target="../media/image65.jpeg"/><Relationship Id="rId2" Type="http://schemas.openxmlformats.org/officeDocument/2006/relationships/image" Target="../media/image50.jpeg"/><Relationship Id="rId16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11" Type="http://schemas.openxmlformats.org/officeDocument/2006/relationships/image" Target="../media/image59.jpeg"/><Relationship Id="rId5" Type="http://schemas.openxmlformats.org/officeDocument/2006/relationships/image" Target="../media/image53.jpeg"/><Relationship Id="rId15" Type="http://schemas.openxmlformats.org/officeDocument/2006/relationships/image" Target="../media/image63.jpeg"/><Relationship Id="rId10" Type="http://schemas.openxmlformats.org/officeDocument/2006/relationships/image" Target="../media/image58.jpeg"/><Relationship Id="rId19" Type="http://schemas.openxmlformats.org/officeDocument/2006/relationships/image" Target="../media/image67.jpeg"/><Relationship Id="rId4" Type="http://schemas.openxmlformats.org/officeDocument/2006/relationships/image" Target="../media/image52.jpeg"/><Relationship Id="rId9" Type="http://schemas.openxmlformats.org/officeDocument/2006/relationships/image" Target="../media/image57.jpeg"/><Relationship Id="rId14" Type="http://schemas.openxmlformats.org/officeDocument/2006/relationships/image" Target="../media/image62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1.jpeg"/><Relationship Id="rId18" Type="http://schemas.openxmlformats.org/officeDocument/2006/relationships/image" Target="../media/image6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12" Type="http://schemas.openxmlformats.org/officeDocument/2006/relationships/image" Target="../media/image60.jpeg"/><Relationship Id="rId17" Type="http://schemas.openxmlformats.org/officeDocument/2006/relationships/image" Target="../media/image65.jpeg"/><Relationship Id="rId2" Type="http://schemas.openxmlformats.org/officeDocument/2006/relationships/image" Target="../media/image50.jpeg"/><Relationship Id="rId16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11" Type="http://schemas.openxmlformats.org/officeDocument/2006/relationships/image" Target="../media/image59.jpeg"/><Relationship Id="rId5" Type="http://schemas.openxmlformats.org/officeDocument/2006/relationships/image" Target="../media/image53.jpeg"/><Relationship Id="rId15" Type="http://schemas.openxmlformats.org/officeDocument/2006/relationships/image" Target="../media/image63.jpeg"/><Relationship Id="rId10" Type="http://schemas.openxmlformats.org/officeDocument/2006/relationships/image" Target="../media/image58.jpeg"/><Relationship Id="rId19" Type="http://schemas.openxmlformats.org/officeDocument/2006/relationships/image" Target="../media/image67.jpeg"/><Relationship Id="rId4" Type="http://schemas.openxmlformats.org/officeDocument/2006/relationships/image" Target="../media/image52.jpeg"/><Relationship Id="rId9" Type="http://schemas.openxmlformats.org/officeDocument/2006/relationships/image" Target="../media/image57.jpeg"/><Relationship Id="rId14" Type="http://schemas.openxmlformats.org/officeDocument/2006/relationships/image" Target="../media/image62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1.jpeg"/><Relationship Id="rId18" Type="http://schemas.openxmlformats.org/officeDocument/2006/relationships/image" Target="../media/image6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12" Type="http://schemas.openxmlformats.org/officeDocument/2006/relationships/image" Target="../media/image60.jpeg"/><Relationship Id="rId17" Type="http://schemas.openxmlformats.org/officeDocument/2006/relationships/image" Target="../media/image65.jpeg"/><Relationship Id="rId2" Type="http://schemas.openxmlformats.org/officeDocument/2006/relationships/image" Target="../media/image50.jpeg"/><Relationship Id="rId16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11" Type="http://schemas.openxmlformats.org/officeDocument/2006/relationships/image" Target="../media/image59.jpeg"/><Relationship Id="rId5" Type="http://schemas.openxmlformats.org/officeDocument/2006/relationships/image" Target="../media/image53.jpeg"/><Relationship Id="rId15" Type="http://schemas.openxmlformats.org/officeDocument/2006/relationships/image" Target="../media/image63.jpeg"/><Relationship Id="rId10" Type="http://schemas.openxmlformats.org/officeDocument/2006/relationships/image" Target="../media/image58.jpeg"/><Relationship Id="rId19" Type="http://schemas.openxmlformats.org/officeDocument/2006/relationships/image" Target="../media/image67.jpeg"/><Relationship Id="rId4" Type="http://schemas.openxmlformats.org/officeDocument/2006/relationships/image" Target="../media/image52.jpeg"/><Relationship Id="rId9" Type="http://schemas.openxmlformats.org/officeDocument/2006/relationships/image" Target="../media/image57.jpeg"/><Relationship Id="rId14" Type="http://schemas.openxmlformats.org/officeDocument/2006/relationships/image" Target="../media/image62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1.jpeg"/><Relationship Id="rId18" Type="http://schemas.openxmlformats.org/officeDocument/2006/relationships/image" Target="../media/image6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12" Type="http://schemas.openxmlformats.org/officeDocument/2006/relationships/image" Target="../media/image60.jpeg"/><Relationship Id="rId17" Type="http://schemas.openxmlformats.org/officeDocument/2006/relationships/image" Target="../media/image65.jpeg"/><Relationship Id="rId2" Type="http://schemas.openxmlformats.org/officeDocument/2006/relationships/image" Target="../media/image50.jpeg"/><Relationship Id="rId16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11" Type="http://schemas.openxmlformats.org/officeDocument/2006/relationships/image" Target="../media/image59.jpeg"/><Relationship Id="rId5" Type="http://schemas.openxmlformats.org/officeDocument/2006/relationships/image" Target="../media/image53.jpeg"/><Relationship Id="rId15" Type="http://schemas.openxmlformats.org/officeDocument/2006/relationships/image" Target="../media/image63.jpeg"/><Relationship Id="rId10" Type="http://schemas.openxmlformats.org/officeDocument/2006/relationships/image" Target="../media/image58.jpeg"/><Relationship Id="rId19" Type="http://schemas.openxmlformats.org/officeDocument/2006/relationships/image" Target="../media/image67.jpeg"/><Relationship Id="rId4" Type="http://schemas.openxmlformats.org/officeDocument/2006/relationships/image" Target="../media/image52.jpeg"/><Relationship Id="rId9" Type="http://schemas.openxmlformats.org/officeDocument/2006/relationships/image" Target="../media/image57.jpeg"/><Relationship Id="rId14" Type="http://schemas.openxmlformats.org/officeDocument/2006/relationships/image" Target="../media/image62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2.jpeg"/><Relationship Id="rId18" Type="http://schemas.openxmlformats.org/officeDocument/2006/relationships/image" Target="../media/image67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12" Type="http://schemas.openxmlformats.org/officeDocument/2006/relationships/image" Target="../media/image61.jpeg"/><Relationship Id="rId17" Type="http://schemas.openxmlformats.org/officeDocument/2006/relationships/image" Target="../media/image66.jpeg"/><Relationship Id="rId2" Type="http://schemas.openxmlformats.org/officeDocument/2006/relationships/image" Target="../media/image50.jpeg"/><Relationship Id="rId16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11" Type="http://schemas.openxmlformats.org/officeDocument/2006/relationships/image" Target="../media/image60.jpeg"/><Relationship Id="rId5" Type="http://schemas.openxmlformats.org/officeDocument/2006/relationships/image" Target="../media/image53.jpeg"/><Relationship Id="rId15" Type="http://schemas.openxmlformats.org/officeDocument/2006/relationships/image" Target="../media/image64.jpeg"/><Relationship Id="rId10" Type="http://schemas.openxmlformats.org/officeDocument/2006/relationships/image" Target="../media/image59.jpeg"/><Relationship Id="rId19" Type="http://schemas.openxmlformats.org/officeDocument/2006/relationships/image" Target="../media/image57.jpeg"/><Relationship Id="rId4" Type="http://schemas.openxmlformats.org/officeDocument/2006/relationships/image" Target="../media/image52.jpeg"/><Relationship Id="rId9" Type="http://schemas.openxmlformats.org/officeDocument/2006/relationships/image" Target="../media/image58.jpeg"/><Relationship Id="rId14" Type="http://schemas.openxmlformats.org/officeDocument/2006/relationships/image" Target="../media/image63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3.jpeg"/><Relationship Id="rId18" Type="http://schemas.openxmlformats.org/officeDocument/2006/relationships/image" Target="../media/image52.jpeg"/><Relationship Id="rId3" Type="http://schemas.openxmlformats.org/officeDocument/2006/relationships/image" Target="../media/image51.jpeg"/><Relationship Id="rId7" Type="http://schemas.openxmlformats.org/officeDocument/2006/relationships/image" Target="../media/image56.jpeg"/><Relationship Id="rId12" Type="http://schemas.openxmlformats.org/officeDocument/2006/relationships/image" Target="../media/image62.jpeg"/><Relationship Id="rId17" Type="http://schemas.openxmlformats.org/officeDocument/2006/relationships/image" Target="../media/image67.jpeg"/><Relationship Id="rId2" Type="http://schemas.openxmlformats.org/officeDocument/2006/relationships/image" Target="../media/image50.jpeg"/><Relationship Id="rId16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1.jpeg"/><Relationship Id="rId5" Type="http://schemas.openxmlformats.org/officeDocument/2006/relationships/image" Target="../media/image54.jpeg"/><Relationship Id="rId15" Type="http://schemas.openxmlformats.org/officeDocument/2006/relationships/image" Target="../media/image65.jpeg"/><Relationship Id="rId10" Type="http://schemas.openxmlformats.org/officeDocument/2006/relationships/image" Target="../media/image60.jpeg"/><Relationship Id="rId19" Type="http://schemas.openxmlformats.org/officeDocument/2006/relationships/image" Target="../media/image57.jpeg"/><Relationship Id="rId4" Type="http://schemas.openxmlformats.org/officeDocument/2006/relationships/image" Target="../media/image53.jpeg"/><Relationship Id="rId9" Type="http://schemas.openxmlformats.org/officeDocument/2006/relationships/image" Target="../media/image59.jpeg"/><Relationship Id="rId14" Type="http://schemas.openxmlformats.org/officeDocument/2006/relationships/image" Target="../media/image64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3.jpeg"/><Relationship Id="rId18" Type="http://schemas.openxmlformats.org/officeDocument/2006/relationships/image" Target="../media/image52.jpeg"/><Relationship Id="rId3" Type="http://schemas.openxmlformats.org/officeDocument/2006/relationships/image" Target="../media/image51.jpeg"/><Relationship Id="rId7" Type="http://schemas.openxmlformats.org/officeDocument/2006/relationships/image" Target="../media/image56.jpeg"/><Relationship Id="rId12" Type="http://schemas.openxmlformats.org/officeDocument/2006/relationships/image" Target="../media/image62.jpeg"/><Relationship Id="rId17" Type="http://schemas.openxmlformats.org/officeDocument/2006/relationships/image" Target="../media/image67.jpeg"/><Relationship Id="rId2" Type="http://schemas.openxmlformats.org/officeDocument/2006/relationships/image" Target="../media/image50.jpeg"/><Relationship Id="rId16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1.jpeg"/><Relationship Id="rId5" Type="http://schemas.openxmlformats.org/officeDocument/2006/relationships/image" Target="../media/image54.jpeg"/><Relationship Id="rId15" Type="http://schemas.openxmlformats.org/officeDocument/2006/relationships/image" Target="../media/image65.jpeg"/><Relationship Id="rId10" Type="http://schemas.openxmlformats.org/officeDocument/2006/relationships/image" Target="../media/image60.jpeg"/><Relationship Id="rId19" Type="http://schemas.openxmlformats.org/officeDocument/2006/relationships/image" Target="../media/image57.jpeg"/><Relationship Id="rId4" Type="http://schemas.openxmlformats.org/officeDocument/2006/relationships/image" Target="../media/image53.jpeg"/><Relationship Id="rId9" Type="http://schemas.openxmlformats.org/officeDocument/2006/relationships/image" Target="../media/image59.jpeg"/><Relationship Id="rId14" Type="http://schemas.openxmlformats.org/officeDocument/2006/relationships/image" Target="../media/image64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3.jpeg"/><Relationship Id="rId18" Type="http://schemas.openxmlformats.org/officeDocument/2006/relationships/image" Target="../media/image52.jpeg"/><Relationship Id="rId3" Type="http://schemas.openxmlformats.org/officeDocument/2006/relationships/image" Target="../media/image51.jpeg"/><Relationship Id="rId7" Type="http://schemas.openxmlformats.org/officeDocument/2006/relationships/image" Target="../media/image56.jpeg"/><Relationship Id="rId12" Type="http://schemas.openxmlformats.org/officeDocument/2006/relationships/image" Target="../media/image62.jpeg"/><Relationship Id="rId17" Type="http://schemas.openxmlformats.org/officeDocument/2006/relationships/image" Target="../media/image67.jpeg"/><Relationship Id="rId2" Type="http://schemas.openxmlformats.org/officeDocument/2006/relationships/image" Target="../media/image50.jpeg"/><Relationship Id="rId16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1.jpeg"/><Relationship Id="rId5" Type="http://schemas.openxmlformats.org/officeDocument/2006/relationships/image" Target="../media/image54.jpeg"/><Relationship Id="rId15" Type="http://schemas.openxmlformats.org/officeDocument/2006/relationships/image" Target="../media/image65.jpeg"/><Relationship Id="rId10" Type="http://schemas.openxmlformats.org/officeDocument/2006/relationships/image" Target="../media/image60.jpeg"/><Relationship Id="rId19" Type="http://schemas.openxmlformats.org/officeDocument/2006/relationships/image" Target="../media/image57.jpeg"/><Relationship Id="rId4" Type="http://schemas.openxmlformats.org/officeDocument/2006/relationships/image" Target="../media/image53.jpeg"/><Relationship Id="rId9" Type="http://schemas.openxmlformats.org/officeDocument/2006/relationships/image" Target="../media/image59.jpeg"/><Relationship Id="rId14" Type="http://schemas.openxmlformats.org/officeDocument/2006/relationships/image" Target="../media/image64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3.jpeg"/><Relationship Id="rId18" Type="http://schemas.openxmlformats.org/officeDocument/2006/relationships/image" Target="../media/image52.jpeg"/><Relationship Id="rId3" Type="http://schemas.openxmlformats.org/officeDocument/2006/relationships/image" Target="../media/image51.jpeg"/><Relationship Id="rId7" Type="http://schemas.openxmlformats.org/officeDocument/2006/relationships/image" Target="../media/image56.jpeg"/><Relationship Id="rId12" Type="http://schemas.openxmlformats.org/officeDocument/2006/relationships/image" Target="../media/image62.jpeg"/><Relationship Id="rId17" Type="http://schemas.openxmlformats.org/officeDocument/2006/relationships/image" Target="../media/image67.jpeg"/><Relationship Id="rId2" Type="http://schemas.openxmlformats.org/officeDocument/2006/relationships/image" Target="../media/image50.jpeg"/><Relationship Id="rId16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1.jpeg"/><Relationship Id="rId5" Type="http://schemas.openxmlformats.org/officeDocument/2006/relationships/image" Target="../media/image54.jpeg"/><Relationship Id="rId15" Type="http://schemas.openxmlformats.org/officeDocument/2006/relationships/image" Target="../media/image65.jpeg"/><Relationship Id="rId10" Type="http://schemas.openxmlformats.org/officeDocument/2006/relationships/image" Target="../media/image60.jpeg"/><Relationship Id="rId19" Type="http://schemas.openxmlformats.org/officeDocument/2006/relationships/image" Target="../media/image57.jpeg"/><Relationship Id="rId4" Type="http://schemas.openxmlformats.org/officeDocument/2006/relationships/image" Target="../media/image53.jpeg"/><Relationship Id="rId9" Type="http://schemas.openxmlformats.org/officeDocument/2006/relationships/image" Target="../media/image59.jpeg"/><Relationship Id="rId14" Type="http://schemas.openxmlformats.org/officeDocument/2006/relationships/image" Target="../media/image64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8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metrics.precision_recall_fscore_support.html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user_guide.html" TargetMode="External"/><Relationship Id="rId2" Type="http://schemas.openxmlformats.org/officeDocument/2006/relationships/hyperlink" Target="https://cds.nyu.edu/deep-learning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 smtClean="0"/>
              <a:t>Lecture</a:t>
            </a:r>
            <a:r>
              <a:rPr lang="pt-BR" dirty="0" smtClean="0"/>
              <a:t> 01 </a:t>
            </a:r>
            <a:r>
              <a:rPr lang="pt-BR" dirty="0"/>
              <a:t>– </a:t>
            </a:r>
            <a:r>
              <a:rPr lang="pt-BR" dirty="0" err="1" smtClean="0"/>
              <a:t>Classifying</a:t>
            </a:r>
            <a:r>
              <a:rPr lang="pt-BR" dirty="0" smtClean="0"/>
              <a:t> </a:t>
            </a:r>
            <a:r>
              <a:rPr lang="pt-BR" dirty="0" err="1" smtClean="0"/>
              <a:t>images</a:t>
            </a:r>
            <a:endParaRPr lang="pt-BR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pt-BR" dirty="0"/>
              <a:t>Prof. João Fernando Mari</a:t>
            </a:r>
          </a:p>
          <a:p>
            <a:r>
              <a:rPr lang="pt-BR" sz="1400" i="1" dirty="0">
                <a:hlinkClick r:id="rId2"/>
              </a:rPr>
              <a:t>joaofmari.github.io </a:t>
            </a:r>
            <a:endParaRPr lang="pt-BR" sz="1400" i="1" dirty="0" smtClean="0"/>
          </a:p>
          <a:p>
            <a:r>
              <a:rPr lang="pt-BR" sz="1400" i="1" dirty="0" smtClean="0"/>
              <a:t>joaof.mari@ufv.br</a:t>
            </a:r>
            <a:endParaRPr lang="pt-BR" sz="1400" i="1" dirty="0"/>
          </a:p>
          <a:p>
            <a:pPr algn="l"/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200" dirty="0">
                <a:solidFill>
                  <a:schemeClr val="bg1"/>
                </a:solidFill>
              </a:rPr>
              <a:t>SIN </a:t>
            </a:r>
            <a:r>
              <a:rPr lang="pt-BR" sz="2200" dirty="0" smtClean="0">
                <a:solidFill>
                  <a:schemeClr val="bg1"/>
                </a:solidFill>
              </a:rPr>
              <a:t>393 </a:t>
            </a:r>
            <a:r>
              <a:rPr lang="pt-BR" sz="2200" dirty="0">
                <a:solidFill>
                  <a:schemeClr val="bg1"/>
                </a:solidFill>
              </a:rPr>
              <a:t>– </a:t>
            </a:r>
            <a:r>
              <a:rPr lang="pt-BR" sz="2200" dirty="0" err="1" smtClean="0">
                <a:solidFill>
                  <a:schemeClr val="bg1"/>
                </a:solidFill>
              </a:rPr>
              <a:t>Introduction</a:t>
            </a:r>
            <a:r>
              <a:rPr lang="pt-BR" sz="2200" dirty="0" smtClean="0">
                <a:solidFill>
                  <a:schemeClr val="bg1"/>
                </a:solidFill>
              </a:rPr>
              <a:t> </a:t>
            </a:r>
            <a:r>
              <a:rPr lang="pt-BR" sz="2200" dirty="0" err="1" smtClean="0">
                <a:solidFill>
                  <a:schemeClr val="bg1"/>
                </a:solidFill>
              </a:rPr>
              <a:t>to</a:t>
            </a:r>
            <a:r>
              <a:rPr lang="pt-BR" sz="2200" dirty="0">
                <a:solidFill>
                  <a:schemeClr val="bg1"/>
                </a:solidFill>
              </a:rPr>
              <a:t> </a:t>
            </a:r>
            <a:r>
              <a:rPr lang="pt-BR" sz="2200" dirty="0" smtClean="0">
                <a:solidFill>
                  <a:schemeClr val="bg1"/>
                </a:solidFill>
              </a:rPr>
              <a:t>Computer Vision (2023)</a:t>
            </a:r>
            <a:endParaRPr lang="pt-BR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83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Colored</a:t>
            </a:r>
            <a:r>
              <a:rPr lang="pt-BR" dirty="0"/>
              <a:t> </a:t>
            </a:r>
            <a:r>
              <a:rPr lang="pt-BR" dirty="0" err="1"/>
              <a:t>images</a:t>
            </a:r>
            <a:r>
              <a:rPr lang="pt-BR" dirty="0"/>
              <a:t> – 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cxnSp>
        <p:nvCxnSpPr>
          <p:cNvPr id="6" name="Conector de seta reta 5"/>
          <p:cNvCxnSpPr/>
          <p:nvPr/>
        </p:nvCxnSpPr>
        <p:spPr>
          <a:xfrm>
            <a:off x="4032076" y="3474041"/>
            <a:ext cx="24480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 flipH="1">
            <a:off x="3023964" y="3466898"/>
            <a:ext cx="1008112" cy="10081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V="1">
            <a:off x="4032076" y="1016517"/>
            <a:ext cx="0" cy="2448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2663924" y="4206301"/>
            <a:ext cx="36004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R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6120036" y="3537877"/>
            <a:ext cx="36004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G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33158" y="1016517"/>
            <a:ext cx="36004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B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677934" y="3341511"/>
            <a:ext cx="19476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528020" y="1461050"/>
            <a:ext cx="344678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255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2880264" y="3975493"/>
            <a:ext cx="344678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255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5731665" y="3625301"/>
            <a:ext cx="344678" cy="178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255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6" name="Cubo 15"/>
          <p:cNvSpPr/>
          <p:nvPr/>
        </p:nvSpPr>
        <p:spPr>
          <a:xfrm>
            <a:off x="3384004" y="1592309"/>
            <a:ext cx="2519999" cy="2519523"/>
          </a:xfrm>
          <a:prstGeom prst="cub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7" name="Conector reto 16"/>
          <p:cNvCxnSpPr/>
          <p:nvPr/>
        </p:nvCxnSpPr>
        <p:spPr>
          <a:xfrm flipV="1">
            <a:off x="4032076" y="2240517"/>
            <a:ext cx="1224000" cy="123415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/>
          <p:cNvSpPr/>
          <p:nvPr/>
        </p:nvSpPr>
        <p:spPr>
          <a:xfrm>
            <a:off x="3890254" y="1450487"/>
            <a:ext cx="283644" cy="283644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5762182" y="1450487"/>
            <a:ext cx="283644" cy="283644"/>
          </a:xfrm>
          <a:prstGeom prst="ellipse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5114254" y="2098695"/>
            <a:ext cx="283644" cy="2836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5762182" y="3332219"/>
            <a:ext cx="283644" cy="283644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Elipse 21"/>
          <p:cNvSpPr/>
          <p:nvPr/>
        </p:nvSpPr>
        <p:spPr>
          <a:xfrm>
            <a:off x="5114254" y="3966835"/>
            <a:ext cx="283644" cy="28364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3240162" y="3966835"/>
            <a:ext cx="283644" cy="28364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3240162" y="2079513"/>
            <a:ext cx="283644" cy="283644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3890254" y="3332219"/>
            <a:ext cx="283644" cy="2836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4173898" y="1184159"/>
            <a:ext cx="108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r>
              <a:rPr lang="pt-BR" sz="1200" dirty="0" smtClean="0">
                <a:solidFill>
                  <a:schemeClr val="tx1"/>
                </a:solidFill>
              </a:rPr>
              <a:t>Blue (0, 0, 255)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5897740" y="1184159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r>
              <a:rPr lang="pt-BR" sz="1200" dirty="0" err="1" smtClean="0">
                <a:solidFill>
                  <a:schemeClr val="tx1"/>
                </a:solidFill>
              </a:rPr>
              <a:t>Cyan</a:t>
            </a:r>
            <a:r>
              <a:rPr lang="pt-BR" sz="1200" dirty="0" smtClean="0">
                <a:solidFill>
                  <a:schemeClr val="tx1"/>
                </a:solidFill>
              </a:rPr>
              <a:t> (0, 255, 255)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1944004" y="1813185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Magenta (255, 0, 255)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996076" y="1813185"/>
            <a:ext cx="126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White</a:t>
            </a:r>
            <a:br>
              <a:rPr lang="pt-BR" sz="1200" dirty="0" smtClean="0">
                <a:solidFill>
                  <a:schemeClr val="tx1"/>
                </a:solidFill>
              </a:rPr>
            </a:br>
            <a:r>
              <a:rPr lang="pt-BR" sz="1200" dirty="0" smtClean="0">
                <a:solidFill>
                  <a:schemeClr val="tx1"/>
                </a:solidFill>
              </a:rPr>
              <a:t>(255, 255, 255)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3384004" y="4250479"/>
            <a:ext cx="158623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r>
              <a:rPr lang="pt-BR" sz="1200" dirty="0" err="1" smtClean="0">
                <a:solidFill>
                  <a:schemeClr val="tx1"/>
                </a:solidFill>
              </a:rPr>
              <a:t>Red</a:t>
            </a:r>
            <a:r>
              <a:rPr lang="pt-BR" sz="1200" dirty="0" smtClean="0">
                <a:solidFill>
                  <a:schemeClr val="tx1"/>
                </a:solidFill>
              </a:rPr>
              <a:t> (255, 0, 0)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5256076" y="4242284"/>
            <a:ext cx="158623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r>
              <a:rPr lang="pt-BR" sz="1200" dirty="0" err="1" smtClean="0">
                <a:solidFill>
                  <a:schemeClr val="tx1"/>
                </a:solidFill>
              </a:rPr>
              <a:t>Yellow</a:t>
            </a:r>
            <a:r>
              <a:rPr lang="pt-BR" sz="1200" dirty="0" smtClean="0">
                <a:solidFill>
                  <a:schemeClr val="tx1"/>
                </a:solidFill>
              </a:rPr>
              <a:t> (255, 255, 0)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6045826" y="3065891"/>
            <a:ext cx="158623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r>
              <a:rPr lang="pt-BR" sz="1200" dirty="0" smtClean="0">
                <a:solidFill>
                  <a:schemeClr val="tx1"/>
                </a:solidFill>
              </a:rPr>
              <a:t>Green(0, 255, 0,)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4032076" y="3625376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r>
              <a:rPr lang="pt-BR" sz="1200" dirty="0" smtClean="0">
                <a:solidFill>
                  <a:schemeClr val="tx1"/>
                </a:solidFill>
              </a:rPr>
              <a:t>Black (0, 0, 0)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34" name="Elipse 33"/>
          <p:cNvSpPr/>
          <p:nvPr/>
        </p:nvSpPr>
        <p:spPr>
          <a:xfrm>
            <a:off x="4501165" y="2701104"/>
            <a:ext cx="283644" cy="2836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691680" y="2709762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Gray (127, 127, 127)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36" name="Conector de seta reta 35"/>
          <p:cNvCxnSpPr>
            <a:stCxn id="35" idx="3"/>
            <a:endCxn id="34" idx="2"/>
          </p:cNvCxnSpPr>
          <p:nvPr/>
        </p:nvCxnSpPr>
        <p:spPr>
          <a:xfrm>
            <a:off x="3131680" y="2842926"/>
            <a:ext cx="1369485" cy="0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36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</a:t>
            </a:r>
            <a:r>
              <a:rPr lang="pt-BR" dirty="0" err="1" smtClean="0"/>
              <a:t>classification</a:t>
            </a:r>
            <a:r>
              <a:rPr lang="pt-BR" dirty="0" smtClean="0"/>
              <a:t> </a:t>
            </a:r>
            <a:r>
              <a:rPr lang="pt-BR" dirty="0" err="1" smtClean="0"/>
              <a:t>problem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72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classification problem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 to classify three types (classes) of leaves from images.</a:t>
            </a:r>
          </a:p>
          <a:p>
            <a:endParaRPr lang="en-US" dirty="0" smtClean="0"/>
          </a:p>
          <a:p>
            <a:r>
              <a:rPr lang="en-US" dirty="0" smtClean="0"/>
              <a:t>Flavia leaf dataset:</a:t>
            </a:r>
          </a:p>
          <a:p>
            <a:pPr lvl="1"/>
            <a:r>
              <a:rPr lang="en-US" dirty="0" smtClean="0">
                <a:hlinkClick r:id="rId2"/>
              </a:rPr>
              <a:t>http://flavia.sourceforge.net/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1,907 images</a:t>
            </a:r>
          </a:p>
          <a:p>
            <a:pPr lvl="1"/>
            <a:r>
              <a:rPr lang="en-US" dirty="0" smtClean="0"/>
              <a:t>33 classes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selected 3 classes:</a:t>
            </a:r>
          </a:p>
          <a:p>
            <a:pPr lvl="1"/>
            <a:r>
              <a:rPr lang="en-US" i="1" dirty="0" err="1" smtClean="0"/>
              <a:t>aesculus</a:t>
            </a:r>
            <a:r>
              <a:rPr lang="en-US" i="1" dirty="0" smtClean="0"/>
              <a:t> </a:t>
            </a:r>
            <a:r>
              <a:rPr lang="en-US" i="1" dirty="0" err="1" smtClean="0"/>
              <a:t>chinensis</a:t>
            </a:r>
            <a:endParaRPr lang="en-US" i="1" dirty="0" smtClean="0"/>
          </a:p>
          <a:p>
            <a:pPr lvl="1"/>
            <a:r>
              <a:rPr lang="en-US" i="1" dirty="0" smtClean="0"/>
              <a:t>acer </a:t>
            </a:r>
            <a:r>
              <a:rPr lang="en-US" i="1" dirty="0" err="1" smtClean="0"/>
              <a:t>palmatum</a:t>
            </a:r>
            <a:endParaRPr lang="en-US" i="1" dirty="0" smtClean="0"/>
          </a:p>
          <a:p>
            <a:pPr lvl="1"/>
            <a:r>
              <a:rPr lang="en-US" i="1" dirty="0" err="1" smtClean="0"/>
              <a:t>cercis</a:t>
            </a:r>
            <a:r>
              <a:rPr lang="en-US" i="1" dirty="0" smtClean="0"/>
              <a:t> </a:t>
            </a:r>
            <a:r>
              <a:rPr lang="en-US" i="1" dirty="0" err="1" smtClean="0"/>
              <a:t>chinensis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6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792" y="288240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89463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917" y="236977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817" y="3066388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222" y="398058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C:\Users\joaof\Desktop\flavia-subset\c3b\129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138" y="373757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877" y="145297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57956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111" y="403785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6716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315695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3" descr="C:\Users\joaof\Desktop\flavia-subset\c2b\1123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368" y="230502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509320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309" y="145297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30" y="220587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335" y="2158623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28291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9" descr="C:\Users\joaof\Desktop\flavia-subset\c1b\1110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155" y="1178433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72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classification problem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Learning to classify three types (classes) of leaves from images.</a:t>
            </a:r>
          </a:p>
          <a:p>
            <a:endParaRPr lang="en-US" dirty="0" smtClean="0"/>
          </a:p>
          <a:p>
            <a:r>
              <a:rPr lang="en-US" dirty="0" smtClean="0"/>
              <a:t>Feature extraction:</a:t>
            </a:r>
          </a:p>
          <a:p>
            <a:pPr lvl="1"/>
            <a:r>
              <a:rPr lang="en-US" dirty="0" smtClean="0"/>
              <a:t>Select </a:t>
            </a:r>
            <a:r>
              <a:rPr lang="en-US" dirty="0"/>
              <a:t>features from the images that can be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used </a:t>
            </a:r>
            <a:r>
              <a:rPr lang="en-US" dirty="0"/>
              <a:t>to distinguish between </a:t>
            </a:r>
            <a:r>
              <a:rPr lang="en-US" dirty="0" smtClean="0"/>
              <a:t>the classes</a:t>
            </a:r>
            <a:r>
              <a:rPr lang="en-US" dirty="0"/>
              <a:t>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Features can be: </a:t>
            </a:r>
            <a:endParaRPr lang="en-US" dirty="0" smtClean="0"/>
          </a:p>
          <a:p>
            <a:pPr lvl="1"/>
            <a:r>
              <a:rPr lang="en-US" dirty="0" smtClean="0"/>
              <a:t>Shapes</a:t>
            </a:r>
          </a:p>
          <a:p>
            <a:pPr lvl="1"/>
            <a:r>
              <a:rPr lang="en-US" dirty="0" smtClean="0"/>
              <a:t>Colors </a:t>
            </a:r>
          </a:p>
          <a:p>
            <a:pPr lvl="1"/>
            <a:r>
              <a:rPr lang="en-US" dirty="0" smtClean="0"/>
              <a:t>Textures</a:t>
            </a:r>
          </a:p>
          <a:p>
            <a:pPr lvl="1"/>
            <a:r>
              <a:rPr lang="en-US" dirty="0" smtClean="0"/>
              <a:t>Histogram of gradients (</a:t>
            </a:r>
            <a:r>
              <a:rPr lang="en-US" dirty="0" err="1" smtClean="0"/>
              <a:t>HoG</a:t>
            </a:r>
            <a:r>
              <a:rPr lang="en-US" dirty="0" smtClean="0"/>
              <a:t>)</a:t>
            </a:r>
          </a:p>
          <a:p>
            <a:pPr lvl="1"/>
            <a:r>
              <a:rPr lang="en-US" i="1" dirty="0" smtClean="0"/>
              <a:t>Bag of Visual Words</a:t>
            </a:r>
          </a:p>
          <a:p>
            <a:pPr lvl="1"/>
            <a:r>
              <a:rPr lang="en-US" i="1" dirty="0" smtClean="0"/>
              <a:t>Fisher Vectors</a:t>
            </a:r>
          </a:p>
          <a:p>
            <a:pPr lvl="1"/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7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96" y="113165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96" y="175456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96" y="237747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96" y="300039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96" y="362330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C:\Users\joaof\Desktop\flavia-subset\c3b\1298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96" y="4246220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816" y="113159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816" y="175450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816" y="2377418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816" y="300033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816" y="362324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3" descr="C:\Users\joaof\Desktop\flavia-subset\c2b\1123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816" y="424615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578" y="113171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578" y="175462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578" y="237754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578" y="300045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578" y="362336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9" descr="C:\Users\joaof\Desktop\flavia-subset\c1b\1110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578" y="424628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tângulo 24"/>
          <p:cNvSpPr/>
          <p:nvPr/>
        </p:nvSpPr>
        <p:spPr>
          <a:xfrm>
            <a:off x="6599632" y="84355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>
                <a:solidFill>
                  <a:schemeClr val="tx1"/>
                </a:solidFill>
              </a:rPr>
              <a:t>a</a:t>
            </a:r>
            <a:r>
              <a:rPr lang="pt-BR" sz="1200" i="1" dirty="0" err="1" smtClean="0">
                <a:solidFill>
                  <a:schemeClr val="tx1"/>
                </a:solidFill>
              </a:rPr>
              <a:t>cer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palmatum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5327448" y="84355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aesculus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7871816" y="843682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cercis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49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classification problem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40000"/>
            <a:ext cx="9144000" cy="4408014"/>
          </a:xfrm>
        </p:spPr>
        <p:txBody>
          <a:bodyPr/>
          <a:lstStyle/>
          <a:p>
            <a:r>
              <a:rPr lang="pt-BR" dirty="0" smtClean="0"/>
              <a:t>Some </a:t>
            </a:r>
            <a:r>
              <a:rPr lang="pt-BR" dirty="0" err="1" smtClean="0"/>
              <a:t>feature</a:t>
            </a:r>
            <a:r>
              <a:rPr lang="pt-BR" dirty="0" smtClean="0"/>
              <a:t> </a:t>
            </a:r>
            <a:r>
              <a:rPr lang="pt-BR" dirty="0" err="1" smtClean="0"/>
              <a:t>shapes</a:t>
            </a:r>
            <a:r>
              <a:rPr lang="pt-BR" dirty="0" smtClean="0"/>
              <a:t>:</a:t>
            </a:r>
            <a:endParaRPr lang="pt-BR" dirty="0"/>
          </a:p>
          <a:p>
            <a:pPr algn="r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6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81" y="119783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81" y="182074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81" y="244365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81" y="306657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81" y="368948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C:\Users\joaof\Desktop\flavia-subset\c3b\1298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81" y="4312400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19777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82068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2443598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06651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68942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3" descr="C:\Users\joaof\Desktop\flavia-subset\c2b\1123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431233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" y="119789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" y="182080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" y="244372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" y="306663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" y="368954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9" descr="C:\Users\joaof\Desktop\flavia-subset\c1b\1110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" y="431246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ângulo 23"/>
          <p:cNvSpPr/>
          <p:nvPr/>
        </p:nvSpPr>
        <p:spPr>
          <a:xfrm>
            <a:off x="1345817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>
                <a:solidFill>
                  <a:schemeClr val="tx1"/>
                </a:solidFill>
              </a:rPr>
              <a:t>a</a:t>
            </a:r>
            <a:r>
              <a:rPr lang="pt-BR" sz="1200" i="1" dirty="0" err="1" smtClean="0">
                <a:solidFill>
                  <a:schemeClr val="tx1"/>
                </a:solidFill>
              </a:rPr>
              <a:t>cer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palmatum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73633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aesculus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2618001" y="909862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cercis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3892566" y="776583"/>
            <a:ext cx="1728192" cy="254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Area: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3892566" y="1678945"/>
            <a:ext cx="1728192" cy="254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dirty="0" err="1" smtClean="0">
                <a:solidFill>
                  <a:schemeClr val="tx1"/>
                </a:solidFill>
              </a:rPr>
              <a:t>Axis</a:t>
            </a:r>
            <a:r>
              <a:rPr lang="pt-BR" dirty="0" smtClean="0">
                <a:solidFill>
                  <a:schemeClr val="tx1"/>
                </a:solidFill>
              </a:rPr>
              <a:t>: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892566" y="4100508"/>
            <a:ext cx="1728192" cy="254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dirty="0" err="1" smtClean="0">
                <a:solidFill>
                  <a:schemeClr val="tx1"/>
                </a:solidFill>
              </a:rPr>
              <a:t>Solidity</a:t>
            </a:r>
            <a:r>
              <a:rPr lang="pt-BR" dirty="0" smtClean="0">
                <a:solidFill>
                  <a:schemeClr val="tx1"/>
                </a:solidFill>
              </a:rPr>
              <a:t>: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3892566" y="2614876"/>
            <a:ext cx="1728192" cy="254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dirty="0" err="1" smtClean="0">
                <a:solidFill>
                  <a:schemeClr val="tx1"/>
                </a:solidFill>
              </a:rPr>
              <a:t>Roundness</a:t>
            </a:r>
            <a:r>
              <a:rPr lang="pt-BR" dirty="0" smtClean="0">
                <a:solidFill>
                  <a:schemeClr val="tx1"/>
                </a:solidFill>
              </a:rPr>
              <a:t>: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3892566" y="3295812"/>
            <a:ext cx="1728192" cy="254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dirty="0" err="1" smtClean="0">
                <a:solidFill>
                  <a:schemeClr val="tx1"/>
                </a:solidFill>
              </a:rPr>
              <a:t>Excentricity</a:t>
            </a:r>
            <a:r>
              <a:rPr lang="pt-BR" dirty="0" smtClean="0">
                <a:solidFill>
                  <a:schemeClr val="tx1"/>
                </a:solidFill>
              </a:rPr>
              <a:t>:</a:t>
            </a:r>
            <a:endParaRPr lang="pt-BR" dirty="0">
              <a:solidFill>
                <a:schemeClr val="tx1"/>
              </a:solidFill>
            </a:endParaRPr>
          </a:p>
        </p:txBody>
      </p:sp>
      <p:grpSp>
        <p:nvGrpSpPr>
          <p:cNvPr id="78" name="Grupo 77"/>
          <p:cNvGrpSpPr/>
          <p:nvPr/>
        </p:nvGrpSpPr>
        <p:grpSpPr>
          <a:xfrm>
            <a:off x="5996088" y="629289"/>
            <a:ext cx="1760337" cy="549089"/>
            <a:chOff x="6002808" y="629289"/>
            <a:chExt cx="1760337" cy="549089"/>
          </a:xfrm>
        </p:grpSpPr>
        <p:pic>
          <p:nvPicPr>
            <p:cNvPr id="33" name="Picture 15" descr="C:\Users\joaof\Desktop\flavia-subset\c1b\1063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2808" y="629289"/>
              <a:ext cx="732119" cy="549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4" name="Grupo 33"/>
            <p:cNvGrpSpPr/>
            <p:nvPr/>
          </p:nvGrpSpPr>
          <p:grpSpPr>
            <a:xfrm>
              <a:off x="7082929" y="671164"/>
              <a:ext cx="680216" cy="465338"/>
              <a:chOff x="2157413" y="990600"/>
              <a:chExt cx="1183481" cy="809625"/>
            </a:xfrm>
            <a:solidFill>
              <a:schemeClr val="tx1"/>
            </a:solidFill>
          </p:grpSpPr>
          <p:sp>
            <p:nvSpPr>
              <p:cNvPr id="35" name="Forma livre 34"/>
              <p:cNvSpPr/>
              <p:nvPr/>
            </p:nvSpPr>
            <p:spPr>
              <a:xfrm>
                <a:off x="2157413" y="990600"/>
                <a:ext cx="1183481" cy="809625"/>
              </a:xfrm>
              <a:custGeom>
                <a:avLst/>
                <a:gdLst>
                  <a:gd name="connsiteX0" fmla="*/ 1171575 w 1183481"/>
                  <a:gd name="connsiteY0" fmla="*/ 797719 h 809625"/>
                  <a:gd name="connsiteX1" fmla="*/ 1183481 w 1183481"/>
                  <a:gd name="connsiteY1" fmla="*/ 731044 h 809625"/>
                  <a:gd name="connsiteX2" fmla="*/ 1183481 w 1183481"/>
                  <a:gd name="connsiteY2" fmla="*/ 669131 h 809625"/>
                  <a:gd name="connsiteX3" fmla="*/ 1133475 w 1183481"/>
                  <a:gd name="connsiteY3" fmla="*/ 573881 h 809625"/>
                  <a:gd name="connsiteX4" fmla="*/ 1066800 w 1183481"/>
                  <a:gd name="connsiteY4" fmla="*/ 459581 h 809625"/>
                  <a:gd name="connsiteX5" fmla="*/ 962025 w 1183481"/>
                  <a:gd name="connsiteY5" fmla="*/ 342900 h 809625"/>
                  <a:gd name="connsiteX6" fmla="*/ 914400 w 1183481"/>
                  <a:gd name="connsiteY6" fmla="*/ 288131 h 809625"/>
                  <a:gd name="connsiteX7" fmla="*/ 852487 w 1183481"/>
                  <a:gd name="connsiteY7" fmla="*/ 247650 h 809625"/>
                  <a:gd name="connsiteX8" fmla="*/ 778668 w 1183481"/>
                  <a:gd name="connsiteY8" fmla="*/ 185738 h 809625"/>
                  <a:gd name="connsiteX9" fmla="*/ 704850 w 1183481"/>
                  <a:gd name="connsiteY9" fmla="*/ 126206 h 809625"/>
                  <a:gd name="connsiteX10" fmla="*/ 645318 w 1183481"/>
                  <a:gd name="connsiteY10" fmla="*/ 90488 h 809625"/>
                  <a:gd name="connsiteX11" fmla="*/ 578643 w 1183481"/>
                  <a:gd name="connsiteY11" fmla="*/ 66675 h 809625"/>
                  <a:gd name="connsiteX12" fmla="*/ 507206 w 1183481"/>
                  <a:gd name="connsiteY12" fmla="*/ 33338 h 809625"/>
                  <a:gd name="connsiteX13" fmla="*/ 442912 w 1183481"/>
                  <a:gd name="connsiteY13" fmla="*/ 21431 h 809625"/>
                  <a:gd name="connsiteX14" fmla="*/ 340518 w 1183481"/>
                  <a:gd name="connsiteY14" fmla="*/ 7144 h 809625"/>
                  <a:gd name="connsiteX15" fmla="*/ 252412 w 1183481"/>
                  <a:gd name="connsiteY15" fmla="*/ 2381 h 809625"/>
                  <a:gd name="connsiteX16" fmla="*/ 171450 w 1183481"/>
                  <a:gd name="connsiteY16" fmla="*/ 16669 h 809625"/>
                  <a:gd name="connsiteX17" fmla="*/ 119062 w 1183481"/>
                  <a:gd name="connsiteY17" fmla="*/ 30956 h 809625"/>
                  <a:gd name="connsiteX18" fmla="*/ 0 w 1183481"/>
                  <a:gd name="connsiteY18" fmla="*/ 0 h 809625"/>
                  <a:gd name="connsiteX19" fmla="*/ 100012 w 1183481"/>
                  <a:gd name="connsiteY19" fmla="*/ 109538 h 809625"/>
                  <a:gd name="connsiteX20" fmla="*/ 126206 w 1183481"/>
                  <a:gd name="connsiteY20" fmla="*/ 173831 h 809625"/>
                  <a:gd name="connsiteX21" fmla="*/ 169068 w 1183481"/>
                  <a:gd name="connsiteY21" fmla="*/ 292894 h 809625"/>
                  <a:gd name="connsiteX22" fmla="*/ 230981 w 1183481"/>
                  <a:gd name="connsiteY22" fmla="*/ 373856 h 809625"/>
                  <a:gd name="connsiteX23" fmla="*/ 285750 w 1183481"/>
                  <a:gd name="connsiteY23" fmla="*/ 423863 h 809625"/>
                  <a:gd name="connsiteX24" fmla="*/ 350043 w 1183481"/>
                  <a:gd name="connsiteY24" fmla="*/ 473869 h 809625"/>
                  <a:gd name="connsiteX25" fmla="*/ 407193 w 1183481"/>
                  <a:gd name="connsiteY25" fmla="*/ 526256 h 809625"/>
                  <a:gd name="connsiteX26" fmla="*/ 464343 w 1183481"/>
                  <a:gd name="connsiteY26" fmla="*/ 564356 h 809625"/>
                  <a:gd name="connsiteX27" fmla="*/ 531018 w 1183481"/>
                  <a:gd name="connsiteY27" fmla="*/ 614363 h 809625"/>
                  <a:gd name="connsiteX28" fmla="*/ 602456 w 1183481"/>
                  <a:gd name="connsiteY28" fmla="*/ 640556 h 809625"/>
                  <a:gd name="connsiteX29" fmla="*/ 669131 w 1183481"/>
                  <a:gd name="connsiteY29" fmla="*/ 676275 h 809625"/>
                  <a:gd name="connsiteX30" fmla="*/ 754856 w 1183481"/>
                  <a:gd name="connsiteY30" fmla="*/ 723900 h 809625"/>
                  <a:gd name="connsiteX31" fmla="*/ 835818 w 1183481"/>
                  <a:gd name="connsiteY31" fmla="*/ 759619 h 809625"/>
                  <a:gd name="connsiteX32" fmla="*/ 964406 w 1183481"/>
                  <a:gd name="connsiteY32" fmla="*/ 797719 h 809625"/>
                  <a:gd name="connsiteX33" fmla="*/ 1050131 w 1183481"/>
                  <a:gd name="connsiteY33" fmla="*/ 809625 h 809625"/>
                  <a:gd name="connsiteX34" fmla="*/ 1121568 w 1183481"/>
                  <a:gd name="connsiteY34" fmla="*/ 804863 h 809625"/>
                  <a:gd name="connsiteX35" fmla="*/ 1171575 w 1183481"/>
                  <a:gd name="connsiteY35" fmla="*/ 797719 h 809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183481" h="809625">
                    <a:moveTo>
                      <a:pt x="1171575" y="797719"/>
                    </a:moveTo>
                    <a:lnTo>
                      <a:pt x="1183481" y="731044"/>
                    </a:lnTo>
                    <a:lnTo>
                      <a:pt x="1183481" y="669131"/>
                    </a:lnTo>
                    <a:lnTo>
                      <a:pt x="1133475" y="573881"/>
                    </a:lnTo>
                    <a:lnTo>
                      <a:pt x="1066800" y="459581"/>
                    </a:lnTo>
                    <a:lnTo>
                      <a:pt x="962025" y="342900"/>
                    </a:lnTo>
                    <a:lnTo>
                      <a:pt x="914400" y="288131"/>
                    </a:lnTo>
                    <a:lnTo>
                      <a:pt x="852487" y="247650"/>
                    </a:lnTo>
                    <a:lnTo>
                      <a:pt x="778668" y="185738"/>
                    </a:lnTo>
                    <a:lnTo>
                      <a:pt x="704850" y="126206"/>
                    </a:lnTo>
                    <a:lnTo>
                      <a:pt x="645318" y="90488"/>
                    </a:lnTo>
                    <a:lnTo>
                      <a:pt x="578643" y="66675"/>
                    </a:lnTo>
                    <a:lnTo>
                      <a:pt x="507206" y="33338"/>
                    </a:lnTo>
                    <a:lnTo>
                      <a:pt x="442912" y="21431"/>
                    </a:lnTo>
                    <a:lnTo>
                      <a:pt x="340518" y="7144"/>
                    </a:lnTo>
                    <a:lnTo>
                      <a:pt x="252412" y="2381"/>
                    </a:lnTo>
                    <a:lnTo>
                      <a:pt x="171450" y="16669"/>
                    </a:lnTo>
                    <a:lnTo>
                      <a:pt x="119062" y="30956"/>
                    </a:lnTo>
                    <a:lnTo>
                      <a:pt x="0" y="0"/>
                    </a:lnTo>
                    <a:lnTo>
                      <a:pt x="100012" y="109538"/>
                    </a:lnTo>
                    <a:lnTo>
                      <a:pt x="126206" y="173831"/>
                    </a:lnTo>
                    <a:lnTo>
                      <a:pt x="169068" y="292894"/>
                    </a:lnTo>
                    <a:lnTo>
                      <a:pt x="230981" y="373856"/>
                    </a:lnTo>
                    <a:lnTo>
                      <a:pt x="285750" y="423863"/>
                    </a:lnTo>
                    <a:lnTo>
                      <a:pt x="350043" y="473869"/>
                    </a:lnTo>
                    <a:lnTo>
                      <a:pt x="407193" y="526256"/>
                    </a:lnTo>
                    <a:lnTo>
                      <a:pt x="464343" y="564356"/>
                    </a:lnTo>
                    <a:lnTo>
                      <a:pt x="531018" y="614363"/>
                    </a:lnTo>
                    <a:lnTo>
                      <a:pt x="602456" y="640556"/>
                    </a:lnTo>
                    <a:lnTo>
                      <a:pt x="669131" y="676275"/>
                    </a:lnTo>
                    <a:lnTo>
                      <a:pt x="754856" y="723900"/>
                    </a:lnTo>
                    <a:lnTo>
                      <a:pt x="835818" y="759619"/>
                    </a:lnTo>
                    <a:lnTo>
                      <a:pt x="964406" y="797719"/>
                    </a:lnTo>
                    <a:lnTo>
                      <a:pt x="1050131" y="809625"/>
                    </a:lnTo>
                    <a:lnTo>
                      <a:pt x="1121568" y="804863"/>
                    </a:lnTo>
                    <a:lnTo>
                      <a:pt x="1171575" y="797719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Forma livre 35"/>
              <p:cNvSpPr/>
              <p:nvPr/>
            </p:nvSpPr>
            <p:spPr>
              <a:xfrm>
                <a:off x="2386013" y="1114425"/>
                <a:ext cx="942975" cy="673894"/>
              </a:xfrm>
              <a:custGeom>
                <a:avLst/>
                <a:gdLst>
                  <a:gd name="connsiteX0" fmla="*/ 942975 w 942975"/>
                  <a:gd name="connsiteY0" fmla="*/ 673894 h 673894"/>
                  <a:gd name="connsiteX1" fmla="*/ 783431 w 942975"/>
                  <a:gd name="connsiteY1" fmla="*/ 523875 h 673894"/>
                  <a:gd name="connsiteX2" fmla="*/ 481012 w 942975"/>
                  <a:gd name="connsiteY2" fmla="*/ 300038 h 673894"/>
                  <a:gd name="connsiteX3" fmla="*/ 214312 w 942975"/>
                  <a:gd name="connsiteY3" fmla="*/ 126206 h 673894"/>
                  <a:gd name="connsiteX4" fmla="*/ 0 w 942975"/>
                  <a:gd name="connsiteY4" fmla="*/ 0 h 673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2975" h="673894">
                    <a:moveTo>
                      <a:pt x="942975" y="673894"/>
                    </a:moveTo>
                    <a:cubicBezTo>
                      <a:pt x="901700" y="630039"/>
                      <a:pt x="860425" y="586184"/>
                      <a:pt x="783431" y="523875"/>
                    </a:cubicBezTo>
                    <a:cubicBezTo>
                      <a:pt x="706437" y="461566"/>
                      <a:pt x="575865" y="366316"/>
                      <a:pt x="481012" y="300038"/>
                    </a:cubicBezTo>
                    <a:cubicBezTo>
                      <a:pt x="386159" y="233760"/>
                      <a:pt x="294481" y="176212"/>
                      <a:pt x="214312" y="126206"/>
                    </a:cubicBezTo>
                    <a:cubicBezTo>
                      <a:pt x="134143" y="76200"/>
                      <a:pt x="30559" y="13890"/>
                      <a:pt x="0" y="0"/>
                    </a:cubicBez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7" name="Grupo 36"/>
          <p:cNvGrpSpPr/>
          <p:nvPr/>
        </p:nvGrpSpPr>
        <p:grpSpPr>
          <a:xfrm>
            <a:off x="6333378" y="1281201"/>
            <a:ext cx="1085757" cy="1049989"/>
            <a:chOff x="5675562" y="1472438"/>
            <a:chExt cx="1085757" cy="1049989"/>
          </a:xfrm>
        </p:grpSpPr>
        <p:pic>
          <p:nvPicPr>
            <p:cNvPr id="38" name="Picture 15" descr="C:\Users\joaof\Desktop\flavia-subset\c1b\1063.jp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5562" y="1719835"/>
              <a:ext cx="874524" cy="655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9" name="Conector de seta reta 38"/>
            <p:cNvCxnSpPr/>
            <p:nvPr/>
          </p:nvCxnSpPr>
          <p:spPr>
            <a:xfrm flipH="1">
              <a:off x="6550086" y="2197585"/>
              <a:ext cx="206010" cy="32484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/>
            <p:cNvCxnSpPr/>
            <p:nvPr/>
          </p:nvCxnSpPr>
          <p:spPr>
            <a:xfrm>
              <a:off x="5887609" y="1472438"/>
              <a:ext cx="831056" cy="53578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/>
            <p:cNvCxnSpPr/>
            <p:nvPr/>
          </p:nvCxnSpPr>
          <p:spPr>
            <a:xfrm flipH="1" flipV="1">
              <a:off x="6229655" y="1858740"/>
              <a:ext cx="531664" cy="338845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 flipH="1" flipV="1">
              <a:off x="6020803" y="2178181"/>
              <a:ext cx="531664" cy="338845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/>
            <p:cNvCxnSpPr/>
            <p:nvPr/>
          </p:nvCxnSpPr>
          <p:spPr>
            <a:xfrm flipH="1">
              <a:off x="5715443" y="1476066"/>
              <a:ext cx="180257" cy="277973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/>
            <p:cNvCxnSpPr/>
            <p:nvPr/>
          </p:nvCxnSpPr>
          <p:spPr>
            <a:xfrm flipH="1">
              <a:off x="6536979" y="2008219"/>
              <a:ext cx="181686" cy="275877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upo 75"/>
          <p:cNvGrpSpPr/>
          <p:nvPr/>
        </p:nvGrpSpPr>
        <p:grpSpPr>
          <a:xfrm>
            <a:off x="5138017" y="3153062"/>
            <a:ext cx="3476479" cy="540000"/>
            <a:chOff x="5172548" y="3402428"/>
            <a:chExt cx="3476479" cy="540000"/>
          </a:xfrm>
        </p:grpSpPr>
        <p:sp>
          <p:nvSpPr>
            <p:cNvPr id="50" name="Elipse 49"/>
            <p:cNvSpPr/>
            <p:nvPr/>
          </p:nvSpPr>
          <p:spPr>
            <a:xfrm>
              <a:off x="5979880" y="3402428"/>
              <a:ext cx="540000" cy="540000"/>
            </a:xfrm>
            <a:prstGeom prst="ellipse">
              <a:avLst/>
            </a:prstGeom>
            <a:solidFill>
              <a:srgbClr val="006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51" name="Elipse 50"/>
            <p:cNvSpPr/>
            <p:nvPr/>
          </p:nvSpPr>
          <p:spPr>
            <a:xfrm rot="19875734">
              <a:off x="7112342" y="3544170"/>
              <a:ext cx="673730" cy="244280"/>
            </a:xfrm>
            <a:prstGeom prst="ellipse">
              <a:avLst/>
            </a:prstGeom>
            <a:solidFill>
              <a:srgbClr val="0066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52" name="Conector de seta reta 51"/>
            <p:cNvCxnSpPr/>
            <p:nvPr/>
          </p:nvCxnSpPr>
          <p:spPr>
            <a:xfrm flipH="1">
              <a:off x="6559291" y="3666310"/>
              <a:ext cx="513640" cy="525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tângulo 70"/>
            <p:cNvSpPr/>
            <p:nvPr/>
          </p:nvSpPr>
          <p:spPr>
            <a:xfrm>
              <a:off x="5172548" y="3539060"/>
              <a:ext cx="711696" cy="254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r"/>
              <a:r>
                <a:rPr lang="pt-BR" dirty="0" smtClean="0">
                  <a:solidFill>
                    <a:schemeClr val="tx1"/>
                  </a:solidFill>
                </a:rPr>
                <a:t>0,0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7937331" y="3537155"/>
              <a:ext cx="711696" cy="254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r>
                <a:rPr lang="pt-BR" dirty="0" smtClean="0">
                  <a:solidFill>
                    <a:schemeClr val="tx1"/>
                  </a:solidFill>
                </a:rPr>
                <a:t>1,0</a:t>
              </a:r>
              <a:endParaRPr lang="pt-B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Grupo 76"/>
          <p:cNvGrpSpPr/>
          <p:nvPr/>
        </p:nvGrpSpPr>
        <p:grpSpPr>
          <a:xfrm>
            <a:off x="5138017" y="2434013"/>
            <a:ext cx="3476479" cy="616226"/>
            <a:chOff x="5172548" y="2600257"/>
            <a:chExt cx="3476479" cy="616226"/>
          </a:xfrm>
        </p:grpSpPr>
        <p:sp>
          <p:nvSpPr>
            <p:cNvPr id="46" name="Elipse 45"/>
            <p:cNvSpPr/>
            <p:nvPr/>
          </p:nvSpPr>
          <p:spPr>
            <a:xfrm>
              <a:off x="5979880" y="2600257"/>
              <a:ext cx="540000" cy="540000"/>
            </a:xfrm>
            <a:prstGeom prst="ellipse">
              <a:avLst/>
            </a:prstGeom>
            <a:solidFill>
              <a:srgbClr val="0066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7" name="Estrela de 8 pontas 111"/>
            <p:cNvSpPr/>
            <p:nvPr/>
          </p:nvSpPr>
          <p:spPr>
            <a:xfrm>
              <a:off x="7263306" y="2676483"/>
              <a:ext cx="540000" cy="540000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26226"/>
                <a:gd name="connsiteY0" fmla="*/ 457200 h 914400"/>
                <a:gd name="connsiteX1" fmla="*/ 206397 w 926226"/>
                <a:gd name="connsiteY1" fmla="*/ 353315 h 914400"/>
                <a:gd name="connsiteX2" fmla="*/ 133911 w 926226"/>
                <a:gd name="connsiteY2" fmla="*/ 133911 h 914400"/>
                <a:gd name="connsiteX3" fmla="*/ 353315 w 926226"/>
                <a:gd name="connsiteY3" fmla="*/ 206397 h 914400"/>
                <a:gd name="connsiteX4" fmla="*/ 457200 w 926226"/>
                <a:gd name="connsiteY4" fmla="*/ 0 h 914400"/>
                <a:gd name="connsiteX5" fmla="*/ 561085 w 926226"/>
                <a:gd name="connsiteY5" fmla="*/ 206397 h 914400"/>
                <a:gd name="connsiteX6" fmla="*/ 780489 w 926226"/>
                <a:gd name="connsiteY6" fmla="*/ 133911 h 914400"/>
                <a:gd name="connsiteX7" fmla="*/ 708003 w 926226"/>
                <a:gd name="connsiteY7" fmla="*/ 353315 h 914400"/>
                <a:gd name="connsiteX8" fmla="*/ 914400 w 926226"/>
                <a:gd name="connsiteY8" fmla="*/ 457200 h 914400"/>
                <a:gd name="connsiteX9" fmla="*/ 708003 w 926226"/>
                <a:gd name="connsiteY9" fmla="*/ 561085 h 914400"/>
                <a:gd name="connsiteX10" fmla="*/ 780489 w 926226"/>
                <a:gd name="connsiteY10" fmla="*/ 780489 h 914400"/>
                <a:gd name="connsiteX11" fmla="*/ 561085 w 926226"/>
                <a:gd name="connsiteY11" fmla="*/ 708003 h 914400"/>
                <a:gd name="connsiteX12" fmla="*/ 457200 w 926226"/>
                <a:gd name="connsiteY12" fmla="*/ 914400 h 914400"/>
                <a:gd name="connsiteX13" fmla="*/ 353315 w 926226"/>
                <a:gd name="connsiteY13" fmla="*/ 708003 h 914400"/>
                <a:gd name="connsiteX14" fmla="*/ 133911 w 926226"/>
                <a:gd name="connsiteY14" fmla="*/ 780489 h 914400"/>
                <a:gd name="connsiteX15" fmla="*/ 206397 w 926226"/>
                <a:gd name="connsiteY15" fmla="*/ 561085 h 914400"/>
                <a:gd name="connsiteX16" fmla="*/ 0 w 926226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22 h 914422"/>
                <a:gd name="connsiteX1" fmla="*/ 206397 w 914400"/>
                <a:gd name="connsiteY1" fmla="*/ 353337 h 914422"/>
                <a:gd name="connsiteX2" fmla="*/ 133911 w 914400"/>
                <a:gd name="connsiteY2" fmla="*/ 133933 h 914422"/>
                <a:gd name="connsiteX3" fmla="*/ 353315 w 914400"/>
                <a:gd name="connsiteY3" fmla="*/ 206419 h 914422"/>
                <a:gd name="connsiteX4" fmla="*/ 457200 w 914400"/>
                <a:gd name="connsiteY4" fmla="*/ 22 h 914422"/>
                <a:gd name="connsiteX5" fmla="*/ 561085 w 914400"/>
                <a:gd name="connsiteY5" fmla="*/ 206419 h 914422"/>
                <a:gd name="connsiteX6" fmla="*/ 780489 w 914400"/>
                <a:gd name="connsiteY6" fmla="*/ 133933 h 914422"/>
                <a:gd name="connsiteX7" fmla="*/ 708003 w 914400"/>
                <a:gd name="connsiteY7" fmla="*/ 353337 h 914422"/>
                <a:gd name="connsiteX8" fmla="*/ 914400 w 914400"/>
                <a:gd name="connsiteY8" fmla="*/ 457222 h 914422"/>
                <a:gd name="connsiteX9" fmla="*/ 708003 w 914400"/>
                <a:gd name="connsiteY9" fmla="*/ 561107 h 914422"/>
                <a:gd name="connsiteX10" fmla="*/ 780489 w 914400"/>
                <a:gd name="connsiteY10" fmla="*/ 780511 h 914422"/>
                <a:gd name="connsiteX11" fmla="*/ 561085 w 914400"/>
                <a:gd name="connsiteY11" fmla="*/ 708025 h 914422"/>
                <a:gd name="connsiteX12" fmla="*/ 457200 w 914400"/>
                <a:gd name="connsiteY12" fmla="*/ 914422 h 914422"/>
                <a:gd name="connsiteX13" fmla="*/ 353315 w 914400"/>
                <a:gd name="connsiteY13" fmla="*/ 708025 h 914422"/>
                <a:gd name="connsiteX14" fmla="*/ 133911 w 914400"/>
                <a:gd name="connsiteY14" fmla="*/ 780511 h 914422"/>
                <a:gd name="connsiteX15" fmla="*/ 206397 w 914400"/>
                <a:gd name="connsiteY15" fmla="*/ 561107 h 914422"/>
                <a:gd name="connsiteX16" fmla="*/ 0 w 914400"/>
                <a:gd name="connsiteY16" fmla="*/ 457222 h 914422"/>
                <a:gd name="connsiteX0" fmla="*/ 0 w 914400"/>
                <a:gd name="connsiteY0" fmla="*/ 457201 h 914401"/>
                <a:gd name="connsiteX1" fmla="*/ 206397 w 914400"/>
                <a:gd name="connsiteY1" fmla="*/ 353316 h 914401"/>
                <a:gd name="connsiteX2" fmla="*/ 133911 w 914400"/>
                <a:gd name="connsiteY2" fmla="*/ 133912 h 914401"/>
                <a:gd name="connsiteX3" fmla="*/ 353315 w 914400"/>
                <a:gd name="connsiteY3" fmla="*/ 206398 h 914401"/>
                <a:gd name="connsiteX4" fmla="*/ 457200 w 914400"/>
                <a:gd name="connsiteY4" fmla="*/ 1 h 914401"/>
                <a:gd name="connsiteX5" fmla="*/ 561085 w 914400"/>
                <a:gd name="connsiteY5" fmla="*/ 206398 h 914401"/>
                <a:gd name="connsiteX6" fmla="*/ 780489 w 914400"/>
                <a:gd name="connsiteY6" fmla="*/ 133912 h 914401"/>
                <a:gd name="connsiteX7" fmla="*/ 708003 w 914400"/>
                <a:gd name="connsiteY7" fmla="*/ 353316 h 914401"/>
                <a:gd name="connsiteX8" fmla="*/ 914400 w 914400"/>
                <a:gd name="connsiteY8" fmla="*/ 457201 h 914401"/>
                <a:gd name="connsiteX9" fmla="*/ 708003 w 914400"/>
                <a:gd name="connsiteY9" fmla="*/ 561086 h 914401"/>
                <a:gd name="connsiteX10" fmla="*/ 780489 w 914400"/>
                <a:gd name="connsiteY10" fmla="*/ 780490 h 914401"/>
                <a:gd name="connsiteX11" fmla="*/ 561085 w 914400"/>
                <a:gd name="connsiteY11" fmla="*/ 708004 h 914401"/>
                <a:gd name="connsiteX12" fmla="*/ 457200 w 914400"/>
                <a:gd name="connsiteY12" fmla="*/ 914401 h 914401"/>
                <a:gd name="connsiteX13" fmla="*/ 353315 w 914400"/>
                <a:gd name="connsiteY13" fmla="*/ 708004 h 914401"/>
                <a:gd name="connsiteX14" fmla="*/ 133911 w 914400"/>
                <a:gd name="connsiteY14" fmla="*/ 780490 h 914401"/>
                <a:gd name="connsiteX15" fmla="*/ 206397 w 914400"/>
                <a:gd name="connsiteY15" fmla="*/ 561086 h 914401"/>
                <a:gd name="connsiteX16" fmla="*/ 0 w 914400"/>
                <a:gd name="connsiteY16" fmla="*/ 457201 h 914401"/>
                <a:gd name="connsiteX0" fmla="*/ 0 w 914400"/>
                <a:gd name="connsiteY0" fmla="*/ 457201 h 914401"/>
                <a:gd name="connsiteX1" fmla="*/ 206397 w 914400"/>
                <a:gd name="connsiteY1" fmla="*/ 353316 h 914401"/>
                <a:gd name="connsiteX2" fmla="*/ 133911 w 914400"/>
                <a:gd name="connsiteY2" fmla="*/ 133912 h 914401"/>
                <a:gd name="connsiteX3" fmla="*/ 353315 w 914400"/>
                <a:gd name="connsiteY3" fmla="*/ 206398 h 914401"/>
                <a:gd name="connsiteX4" fmla="*/ 457200 w 914400"/>
                <a:gd name="connsiteY4" fmla="*/ 1 h 914401"/>
                <a:gd name="connsiteX5" fmla="*/ 561085 w 914400"/>
                <a:gd name="connsiteY5" fmla="*/ 206398 h 914401"/>
                <a:gd name="connsiteX6" fmla="*/ 780489 w 914400"/>
                <a:gd name="connsiteY6" fmla="*/ 133912 h 914401"/>
                <a:gd name="connsiteX7" fmla="*/ 708003 w 914400"/>
                <a:gd name="connsiteY7" fmla="*/ 353316 h 914401"/>
                <a:gd name="connsiteX8" fmla="*/ 914400 w 914400"/>
                <a:gd name="connsiteY8" fmla="*/ 457201 h 914401"/>
                <a:gd name="connsiteX9" fmla="*/ 708003 w 914400"/>
                <a:gd name="connsiteY9" fmla="*/ 561086 h 914401"/>
                <a:gd name="connsiteX10" fmla="*/ 780489 w 914400"/>
                <a:gd name="connsiteY10" fmla="*/ 780490 h 914401"/>
                <a:gd name="connsiteX11" fmla="*/ 561085 w 914400"/>
                <a:gd name="connsiteY11" fmla="*/ 708004 h 914401"/>
                <a:gd name="connsiteX12" fmla="*/ 457200 w 914400"/>
                <a:gd name="connsiteY12" fmla="*/ 914401 h 914401"/>
                <a:gd name="connsiteX13" fmla="*/ 353315 w 914400"/>
                <a:gd name="connsiteY13" fmla="*/ 708004 h 914401"/>
                <a:gd name="connsiteX14" fmla="*/ 133911 w 914400"/>
                <a:gd name="connsiteY14" fmla="*/ 780490 h 914401"/>
                <a:gd name="connsiteX15" fmla="*/ 206397 w 914400"/>
                <a:gd name="connsiteY15" fmla="*/ 561086 h 914401"/>
                <a:gd name="connsiteX16" fmla="*/ 0 w 914400"/>
                <a:gd name="connsiteY16" fmla="*/ 457201 h 914401"/>
                <a:gd name="connsiteX0" fmla="*/ 0 w 914400"/>
                <a:gd name="connsiteY0" fmla="*/ 457201 h 914401"/>
                <a:gd name="connsiteX1" fmla="*/ 206397 w 914400"/>
                <a:gd name="connsiteY1" fmla="*/ 353316 h 914401"/>
                <a:gd name="connsiteX2" fmla="*/ 133911 w 914400"/>
                <a:gd name="connsiteY2" fmla="*/ 133912 h 914401"/>
                <a:gd name="connsiteX3" fmla="*/ 353315 w 914400"/>
                <a:gd name="connsiteY3" fmla="*/ 206398 h 914401"/>
                <a:gd name="connsiteX4" fmla="*/ 457200 w 914400"/>
                <a:gd name="connsiteY4" fmla="*/ 1 h 914401"/>
                <a:gd name="connsiteX5" fmla="*/ 561085 w 914400"/>
                <a:gd name="connsiteY5" fmla="*/ 206398 h 914401"/>
                <a:gd name="connsiteX6" fmla="*/ 780489 w 914400"/>
                <a:gd name="connsiteY6" fmla="*/ 133912 h 914401"/>
                <a:gd name="connsiteX7" fmla="*/ 708003 w 914400"/>
                <a:gd name="connsiteY7" fmla="*/ 353316 h 914401"/>
                <a:gd name="connsiteX8" fmla="*/ 914400 w 914400"/>
                <a:gd name="connsiteY8" fmla="*/ 457201 h 914401"/>
                <a:gd name="connsiteX9" fmla="*/ 708003 w 914400"/>
                <a:gd name="connsiteY9" fmla="*/ 561086 h 914401"/>
                <a:gd name="connsiteX10" fmla="*/ 780489 w 914400"/>
                <a:gd name="connsiteY10" fmla="*/ 780490 h 914401"/>
                <a:gd name="connsiteX11" fmla="*/ 561085 w 914400"/>
                <a:gd name="connsiteY11" fmla="*/ 708004 h 914401"/>
                <a:gd name="connsiteX12" fmla="*/ 457200 w 914400"/>
                <a:gd name="connsiteY12" fmla="*/ 914401 h 914401"/>
                <a:gd name="connsiteX13" fmla="*/ 353315 w 914400"/>
                <a:gd name="connsiteY13" fmla="*/ 708004 h 914401"/>
                <a:gd name="connsiteX14" fmla="*/ 133911 w 914400"/>
                <a:gd name="connsiteY14" fmla="*/ 780490 h 914401"/>
                <a:gd name="connsiteX15" fmla="*/ 206397 w 914400"/>
                <a:gd name="connsiteY15" fmla="*/ 561086 h 914401"/>
                <a:gd name="connsiteX16" fmla="*/ 0 w 914400"/>
                <a:gd name="connsiteY16" fmla="*/ 457201 h 914401"/>
                <a:gd name="connsiteX0" fmla="*/ 0 w 914400"/>
                <a:gd name="connsiteY0" fmla="*/ 457201 h 914401"/>
                <a:gd name="connsiteX1" fmla="*/ 206397 w 914400"/>
                <a:gd name="connsiteY1" fmla="*/ 353316 h 914401"/>
                <a:gd name="connsiteX2" fmla="*/ 133911 w 914400"/>
                <a:gd name="connsiteY2" fmla="*/ 133912 h 914401"/>
                <a:gd name="connsiteX3" fmla="*/ 353315 w 914400"/>
                <a:gd name="connsiteY3" fmla="*/ 206398 h 914401"/>
                <a:gd name="connsiteX4" fmla="*/ 457200 w 914400"/>
                <a:gd name="connsiteY4" fmla="*/ 1 h 914401"/>
                <a:gd name="connsiteX5" fmla="*/ 561085 w 914400"/>
                <a:gd name="connsiteY5" fmla="*/ 206398 h 914401"/>
                <a:gd name="connsiteX6" fmla="*/ 780489 w 914400"/>
                <a:gd name="connsiteY6" fmla="*/ 133912 h 914401"/>
                <a:gd name="connsiteX7" fmla="*/ 708003 w 914400"/>
                <a:gd name="connsiteY7" fmla="*/ 353316 h 914401"/>
                <a:gd name="connsiteX8" fmla="*/ 914400 w 914400"/>
                <a:gd name="connsiteY8" fmla="*/ 457201 h 914401"/>
                <a:gd name="connsiteX9" fmla="*/ 708003 w 914400"/>
                <a:gd name="connsiteY9" fmla="*/ 561086 h 914401"/>
                <a:gd name="connsiteX10" fmla="*/ 780489 w 914400"/>
                <a:gd name="connsiteY10" fmla="*/ 780490 h 914401"/>
                <a:gd name="connsiteX11" fmla="*/ 561085 w 914400"/>
                <a:gd name="connsiteY11" fmla="*/ 708004 h 914401"/>
                <a:gd name="connsiteX12" fmla="*/ 457200 w 914400"/>
                <a:gd name="connsiteY12" fmla="*/ 914401 h 914401"/>
                <a:gd name="connsiteX13" fmla="*/ 353315 w 914400"/>
                <a:gd name="connsiteY13" fmla="*/ 708004 h 914401"/>
                <a:gd name="connsiteX14" fmla="*/ 133911 w 914400"/>
                <a:gd name="connsiteY14" fmla="*/ 780490 h 914401"/>
                <a:gd name="connsiteX15" fmla="*/ 206397 w 914400"/>
                <a:gd name="connsiteY15" fmla="*/ 561086 h 914401"/>
                <a:gd name="connsiteX16" fmla="*/ 0 w 914400"/>
                <a:gd name="connsiteY16" fmla="*/ 457201 h 914401"/>
                <a:gd name="connsiteX0" fmla="*/ 0 w 914400"/>
                <a:gd name="connsiteY0" fmla="*/ 457201 h 914401"/>
                <a:gd name="connsiteX1" fmla="*/ 206397 w 914400"/>
                <a:gd name="connsiteY1" fmla="*/ 353316 h 914401"/>
                <a:gd name="connsiteX2" fmla="*/ 133911 w 914400"/>
                <a:gd name="connsiteY2" fmla="*/ 133912 h 914401"/>
                <a:gd name="connsiteX3" fmla="*/ 353315 w 914400"/>
                <a:gd name="connsiteY3" fmla="*/ 206398 h 914401"/>
                <a:gd name="connsiteX4" fmla="*/ 457200 w 914400"/>
                <a:gd name="connsiteY4" fmla="*/ 1 h 914401"/>
                <a:gd name="connsiteX5" fmla="*/ 561085 w 914400"/>
                <a:gd name="connsiteY5" fmla="*/ 206398 h 914401"/>
                <a:gd name="connsiteX6" fmla="*/ 780489 w 914400"/>
                <a:gd name="connsiteY6" fmla="*/ 133912 h 914401"/>
                <a:gd name="connsiteX7" fmla="*/ 708003 w 914400"/>
                <a:gd name="connsiteY7" fmla="*/ 353316 h 914401"/>
                <a:gd name="connsiteX8" fmla="*/ 914400 w 914400"/>
                <a:gd name="connsiteY8" fmla="*/ 457201 h 914401"/>
                <a:gd name="connsiteX9" fmla="*/ 708003 w 914400"/>
                <a:gd name="connsiteY9" fmla="*/ 561086 h 914401"/>
                <a:gd name="connsiteX10" fmla="*/ 780489 w 914400"/>
                <a:gd name="connsiteY10" fmla="*/ 780490 h 914401"/>
                <a:gd name="connsiteX11" fmla="*/ 561085 w 914400"/>
                <a:gd name="connsiteY11" fmla="*/ 708004 h 914401"/>
                <a:gd name="connsiteX12" fmla="*/ 457200 w 914400"/>
                <a:gd name="connsiteY12" fmla="*/ 914401 h 914401"/>
                <a:gd name="connsiteX13" fmla="*/ 353315 w 914400"/>
                <a:gd name="connsiteY13" fmla="*/ 708004 h 914401"/>
                <a:gd name="connsiteX14" fmla="*/ 133911 w 914400"/>
                <a:gd name="connsiteY14" fmla="*/ 780490 h 914401"/>
                <a:gd name="connsiteX15" fmla="*/ 206397 w 914400"/>
                <a:gd name="connsiteY15" fmla="*/ 561086 h 914401"/>
                <a:gd name="connsiteX16" fmla="*/ 0 w 914400"/>
                <a:gd name="connsiteY16" fmla="*/ 457201 h 914401"/>
                <a:gd name="connsiteX0" fmla="*/ 0 w 914400"/>
                <a:gd name="connsiteY0" fmla="*/ 457201 h 914401"/>
                <a:gd name="connsiteX1" fmla="*/ 206397 w 914400"/>
                <a:gd name="connsiteY1" fmla="*/ 353316 h 914401"/>
                <a:gd name="connsiteX2" fmla="*/ 133911 w 914400"/>
                <a:gd name="connsiteY2" fmla="*/ 133912 h 914401"/>
                <a:gd name="connsiteX3" fmla="*/ 353315 w 914400"/>
                <a:gd name="connsiteY3" fmla="*/ 206398 h 914401"/>
                <a:gd name="connsiteX4" fmla="*/ 457200 w 914400"/>
                <a:gd name="connsiteY4" fmla="*/ 1 h 914401"/>
                <a:gd name="connsiteX5" fmla="*/ 561085 w 914400"/>
                <a:gd name="connsiteY5" fmla="*/ 206398 h 914401"/>
                <a:gd name="connsiteX6" fmla="*/ 780489 w 914400"/>
                <a:gd name="connsiteY6" fmla="*/ 133912 h 914401"/>
                <a:gd name="connsiteX7" fmla="*/ 708003 w 914400"/>
                <a:gd name="connsiteY7" fmla="*/ 353316 h 914401"/>
                <a:gd name="connsiteX8" fmla="*/ 914400 w 914400"/>
                <a:gd name="connsiteY8" fmla="*/ 457201 h 914401"/>
                <a:gd name="connsiteX9" fmla="*/ 708003 w 914400"/>
                <a:gd name="connsiteY9" fmla="*/ 561086 h 914401"/>
                <a:gd name="connsiteX10" fmla="*/ 780489 w 914400"/>
                <a:gd name="connsiteY10" fmla="*/ 780490 h 914401"/>
                <a:gd name="connsiteX11" fmla="*/ 561085 w 914400"/>
                <a:gd name="connsiteY11" fmla="*/ 708004 h 914401"/>
                <a:gd name="connsiteX12" fmla="*/ 457200 w 914400"/>
                <a:gd name="connsiteY12" fmla="*/ 914401 h 914401"/>
                <a:gd name="connsiteX13" fmla="*/ 353315 w 914400"/>
                <a:gd name="connsiteY13" fmla="*/ 708004 h 914401"/>
                <a:gd name="connsiteX14" fmla="*/ 133911 w 914400"/>
                <a:gd name="connsiteY14" fmla="*/ 780490 h 914401"/>
                <a:gd name="connsiteX15" fmla="*/ 206397 w 914400"/>
                <a:gd name="connsiteY15" fmla="*/ 561086 h 914401"/>
                <a:gd name="connsiteX16" fmla="*/ 0 w 914400"/>
                <a:gd name="connsiteY16" fmla="*/ 457201 h 914401"/>
                <a:gd name="connsiteX0" fmla="*/ 0 w 914400"/>
                <a:gd name="connsiteY0" fmla="*/ 457201 h 914401"/>
                <a:gd name="connsiteX1" fmla="*/ 206397 w 914400"/>
                <a:gd name="connsiteY1" fmla="*/ 353316 h 914401"/>
                <a:gd name="connsiteX2" fmla="*/ 133911 w 914400"/>
                <a:gd name="connsiteY2" fmla="*/ 133912 h 914401"/>
                <a:gd name="connsiteX3" fmla="*/ 353315 w 914400"/>
                <a:gd name="connsiteY3" fmla="*/ 206398 h 914401"/>
                <a:gd name="connsiteX4" fmla="*/ 457200 w 914400"/>
                <a:gd name="connsiteY4" fmla="*/ 1 h 914401"/>
                <a:gd name="connsiteX5" fmla="*/ 561085 w 914400"/>
                <a:gd name="connsiteY5" fmla="*/ 206398 h 914401"/>
                <a:gd name="connsiteX6" fmla="*/ 780489 w 914400"/>
                <a:gd name="connsiteY6" fmla="*/ 133912 h 914401"/>
                <a:gd name="connsiteX7" fmla="*/ 708003 w 914400"/>
                <a:gd name="connsiteY7" fmla="*/ 353316 h 914401"/>
                <a:gd name="connsiteX8" fmla="*/ 914400 w 914400"/>
                <a:gd name="connsiteY8" fmla="*/ 457201 h 914401"/>
                <a:gd name="connsiteX9" fmla="*/ 708003 w 914400"/>
                <a:gd name="connsiteY9" fmla="*/ 561086 h 914401"/>
                <a:gd name="connsiteX10" fmla="*/ 780489 w 914400"/>
                <a:gd name="connsiteY10" fmla="*/ 780490 h 914401"/>
                <a:gd name="connsiteX11" fmla="*/ 561085 w 914400"/>
                <a:gd name="connsiteY11" fmla="*/ 708004 h 914401"/>
                <a:gd name="connsiteX12" fmla="*/ 457200 w 914400"/>
                <a:gd name="connsiteY12" fmla="*/ 914401 h 914401"/>
                <a:gd name="connsiteX13" fmla="*/ 353315 w 914400"/>
                <a:gd name="connsiteY13" fmla="*/ 708004 h 914401"/>
                <a:gd name="connsiteX14" fmla="*/ 133911 w 914400"/>
                <a:gd name="connsiteY14" fmla="*/ 780490 h 914401"/>
                <a:gd name="connsiteX15" fmla="*/ 206397 w 914400"/>
                <a:gd name="connsiteY15" fmla="*/ 561086 h 914401"/>
                <a:gd name="connsiteX16" fmla="*/ 0 w 914400"/>
                <a:gd name="connsiteY16" fmla="*/ 457201 h 914401"/>
                <a:gd name="connsiteX0" fmla="*/ 0 w 914400"/>
                <a:gd name="connsiteY0" fmla="*/ 457201 h 914401"/>
                <a:gd name="connsiteX1" fmla="*/ 206397 w 914400"/>
                <a:gd name="connsiteY1" fmla="*/ 353316 h 914401"/>
                <a:gd name="connsiteX2" fmla="*/ 133911 w 914400"/>
                <a:gd name="connsiteY2" fmla="*/ 133912 h 914401"/>
                <a:gd name="connsiteX3" fmla="*/ 353315 w 914400"/>
                <a:gd name="connsiteY3" fmla="*/ 206398 h 914401"/>
                <a:gd name="connsiteX4" fmla="*/ 457200 w 914400"/>
                <a:gd name="connsiteY4" fmla="*/ 1 h 914401"/>
                <a:gd name="connsiteX5" fmla="*/ 561085 w 914400"/>
                <a:gd name="connsiteY5" fmla="*/ 206398 h 914401"/>
                <a:gd name="connsiteX6" fmla="*/ 780489 w 914400"/>
                <a:gd name="connsiteY6" fmla="*/ 133912 h 914401"/>
                <a:gd name="connsiteX7" fmla="*/ 708003 w 914400"/>
                <a:gd name="connsiteY7" fmla="*/ 353316 h 914401"/>
                <a:gd name="connsiteX8" fmla="*/ 914400 w 914400"/>
                <a:gd name="connsiteY8" fmla="*/ 457201 h 914401"/>
                <a:gd name="connsiteX9" fmla="*/ 708003 w 914400"/>
                <a:gd name="connsiteY9" fmla="*/ 561086 h 914401"/>
                <a:gd name="connsiteX10" fmla="*/ 780489 w 914400"/>
                <a:gd name="connsiteY10" fmla="*/ 780490 h 914401"/>
                <a:gd name="connsiteX11" fmla="*/ 561085 w 914400"/>
                <a:gd name="connsiteY11" fmla="*/ 708004 h 914401"/>
                <a:gd name="connsiteX12" fmla="*/ 457200 w 914400"/>
                <a:gd name="connsiteY12" fmla="*/ 914401 h 914401"/>
                <a:gd name="connsiteX13" fmla="*/ 353315 w 914400"/>
                <a:gd name="connsiteY13" fmla="*/ 708004 h 914401"/>
                <a:gd name="connsiteX14" fmla="*/ 133911 w 914400"/>
                <a:gd name="connsiteY14" fmla="*/ 780490 h 914401"/>
                <a:gd name="connsiteX15" fmla="*/ 206397 w 914400"/>
                <a:gd name="connsiteY15" fmla="*/ 561086 h 914401"/>
                <a:gd name="connsiteX16" fmla="*/ 0 w 914400"/>
                <a:gd name="connsiteY16" fmla="*/ 457201 h 914401"/>
                <a:gd name="connsiteX0" fmla="*/ 0 w 914400"/>
                <a:gd name="connsiteY0" fmla="*/ 457201 h 914401"/>
                <a:gd name="connsiteX1" fmla="*/ 206397 w 914400"/>
                <a:gd name="connsiteY1" fmla="*/ 353316 h 914401"/>
                <a:gd name="connsiteX2" fmla="*/ 133911 w 914400"/>
                <a:gd name="connsiteY2" fmla="*/ 133912 h 914401"/>
                <a:gd name="connsiteX3" fmla="*/ 353315 w 914400"/>
                <a:gd name="connsiteY3" fmla="*/ 206398 h 914401"/>
                <a:gd name="connsiteX4" fmla="*/ 457200 w 914400"/>
                <a:gd name="connsiteY4" fmla="*/ 1 h 914401"/>
                <a:gd name="connsiteX5" fmla="*/ 561085 w 914400"/>
                <a:gd name="connsiteY5" fmla="*/ 206398 h 914401"/>
                <a:gd name="connsiteX6" fmla="*/ 780489 w 914400"/>
                <a:gd name="connsiteY6" fmla="*/ 133912 h 914401"/>
                <a:gd name="connsiteX7" fmla="*/ 708003 w 914400"/>
                <a:gd name="connsiteY7" fmla="*/ 353316 h 914401"/>
                <a:gd name="connsiteX8" fmla="*/ 914400 w 914400"/>
                <a:gd name="connsiteY8" fmla="*/ 457201 h 914401"/>
                <a:gd name="connsiteX9" fmla="*/ 708003 w 914400"/>
                <a:gd name="connsiteY9" fmla="*/ 561086 h 914401"/>
                <a:gd name="connsiteX10" fmla="*/ 780489 w 914400"/>
                <a:gd name="connsiteY10" fmla="*/ 780490 h 914401"/>
                <a:gd name="connsiteX11" fmla="*/ 561085 w 914400"/>
                <a:gd name="connsiteY11" fmla="*/ 708004 h 914401"/>
                <a:gd name="connsiteX12" fmla="*/ 457200 w 914400"/>
                <a:gd name="connsiteY12" fmla="*/ 914401 h 914401"/>
                <a:gd name="connsiteX13" fmla="*/ 353315 w 914400"/>
                <a:gd name="connsiteY13" fmla="*/ 708004 h 914401"/>
                <a:gd name="connsiteX14" fmla="*/ 133911 w 914400"/>
                <a:gd name="connsiteY14" fmla="*/ 780490 h 914401"/>
                <a:gd name="connsiteX15" fmla="*/ 206397 w 914400"/>
                <a:gd name="connsiteY15" fmla="*/ 561086 h 914401"/>
                <a:gd name="connsiteX16" fmla="*/ 0 w 914400"/>
                <a:gd name="connsiteY16" fmla="*/ 457201 h 914401"/>
                <a:gd name="connsiteX0" fmla="*/ 0 w 914400"/>
                <a:gd name="connsiteY0" fmla="*/ 457201 h 926184"/>
                <a:gd name="connsiteX1" fmla="*/ 206397 w 914400"/>
                <a:gd name="connsiteY1" fmla="*/ 353316 h 926184"/>
                <a:gd name="connsiteX2" fmla="*/ 133911 w 914400"/>
                <a:gd name="connsiteY2" fmla="*/ 133912 h 926184"/>
                <a:gd name="connsiteX3" fmla="*/ 353315 w 914400"/>
                <a:gd name="connsiteY3" fmla="*/ 206398 h 926184"/>
                <a:gd name="connsiteX4" fmla="*/ 457200 w 914400"/>
                <a:gd name="connsiteY4" fmla="*/ 1 h 926184"/>
                <a:gd name="connsiteX5" fmla="*/ 561085 w 914400"/>
                <a:gd name="connsiteY5" fmla="*/ 206398 h 926184"/>
                <a:gd name="connsiteX6" fmla="*/ 780489 w 914400"/>
                <a:gd name="connsiteY6" fmla="*/ 133912 h 926184"/>
                <a:gd name="connsiteX7" fmla="*/ 708003 w 914400"/>
                <a:gd name="connsiteY7" fmla="*/ 353316 h 926184"/>
                <a:gd name="connsiteX8" fmla="*/ 914400 w 914400"/>
                <a:gd name="connsiteY8" fmla="*/ 457201 h 926184"/>
                <a:gd name="connsiteX9" fmla="*/ 708003 w 914400"/>
                <a:gd name="connsiteY9" fmla="*/ 561086 h 926184"/>
                <a:gd name="connsiteX10" fmla="*/ 780489 w 914400"/>
                <a:gd name="connsiteY10" fmla="*/ 780490 h 926184"/>
                <a:gd name="connsiteX11" fmla="*/ 561085 w 914400"/>
                <a:gd name="connsiteY11" fmla="*/ 708004 h 926184"/>
                <a:gd name="connsiteX12" fmla="*/ 457200 w 914400"/>
                <a:gd name="connsiteY12" fmla="*/ 914401 h 926184"/>
                <a:gd name="connsiteX13" fmla="*/ 353315 w 914400"/>
                <a:gd name="connsiteY13" fmla="*/ 708004 h 926184"/>
                <a:gd name="connsiteX14" fmla="*/ 133911 w 914400"/>
                <a:gd name="connsiteY14" fmla="*/ 780490 h 926184"/>
                <a:gd name="connsiteX15" fmla="*/ 206397 w 914400"/>
                <a:gd name="connsiteY15" fmla="*/ 561086 h 926184"/>
                <a:gd name="connsiteX16" fmla="*/ 0 w 914400"/>
                <a:gd name="connsiteY16" fmla="*/ 457201 h 926184"/>
                <a:gd name="connsiteX0" fmla="*/ 0 w 914400"/>
                <a:gd name="connsiteY0" fmla="*/ 457201 h 914401"/>
                <a:gd name="connsiteX1" fmla="*/ 206397 w 914400"/>
                <a:gd name="connsiteY1" fmla="*/ 353316 h 914401"/>
                <a:gd name="connsiteX2" fmla="*/ 133911 w 914400"/>
                <a:gd name="connsiteY2" fmla="*/ 133912 h 914401"/>
                <a:gd name="connsiteX3" fmla="*/ 353315 w 914400"/>
                <a:gd name="connsiteY3" fmla="*/ 206398 h 914401"/>
                <a:gd name="connsiteX4" fmla="*/ 457200 w 914400"/>
                <a:gd name="connsiteY4" fmla="*/ 1 h 914401"/>
                <a:gd name="connsiteX5" fmla="*/ 561085 w 914400"/>
                <a:gd name="connsiteY5" fmla="*/ 206398 h 914401"/>
                <a:gd name="connsiteX6" fmla="*/ 780489 w 914400"/>
                <a:gd name="connsiteY6" fmla="*/ 133912 h 914401"/>
                <a:gd name="connsiteX7" fmla="*/ 708003 w 914400"/>
                <a:gd name="connsiteY7" fmla="*/ 353316 h 914401"/>
                <a:gd name="connsiteX8" fmla="*/ 914400 w 914400"/>
                <a:gd name="connsiteY8" fmla="*/ 457201 h 914401"/>
                <a:gd name="connsiteX9" fmla="*/ 708003 w 914400"/>
                <a:gd name="connsiteY9" fmla="*/ 561086 h 914401"/>
                <a:gd name="connsiteX10" fmla="*/ 780489 w 914400"/>
                <a:gd name="connsiteY10" fmla="*/ 780490 h 914401"/>
                <a:gd name="connsiteX11" fmla="*/ 561085 w 914400"/>
                <a:gd name="connsiteY11" fmla="*/ 708004 h 914401"/>
                <a:gd name="connsiteX12" fmla="*/ 457200 w 914400"/>
                <a:gd name="connsiteY12" fmla="*/ 914401 h 914401"/>
                <a:gd name="connsiteX13" fmla="*/ 353315 w 914400"/>
                <a:gd name="connsiteY13" fmla="*/ 708004 h 914401"/>
                <a:gd name="connsiteX14" fmla="*/ 133911 w 914400"/>
                <a:gd name="connsiteY14" fmla="*/ 780490 h 914401"/>
                <a:gd name="connsiteX15" fmla="*/ 206397 w 914400"/>
                <a:gd name="connsiteY15" fmla="*/ 561086 h 914401"/>
                <a:gd name="connsiteX16" fmla="*/ 0 w 914400"/>
                <a:gd name="connsiteY16" fmla="*/ 457201 h 914401"/>
                <a:gd name="connsiteX0" fmla="*/ 0 w 914400"/>
                <a:gd name="connsiteY0" fmla="*/ 457201 h 914401"/>
                <a:gd name="connsiteX1" fmla="*/ 206397 w 914400"/>
                <a:gd name="connsiteY1" fmla="*/ 353316 h 914401"/>
                <a:gd name="connsiteX2" fmla="*/ 133911 w 914400"/>
                <a:gd name="connsiteY2" fmla="*/ 133912 h 914401"/>
                <a:gd name="connsiteX3" fmla="*/ 353315 w 914400"/>
                <a:gd name="connsiteY3" fmla="*/ 206398 h 914401"/>
                <a:gd name="connsiteX4" fmla="*/ 457200 w 914400"/>
                <a:gd name="connsiteY4" fmla="*/ 1 h 914401"/>
                <a:gd name="connsiteX5" fmla="*/ 561085 w 914400"/>
                <a:gd name="connsiteY5" fmla="*/ 206398 h 914401"/>
                <a:gd name="connsiteX6" fmla="*/ 780489 w 914400"/>
                <a:gd name="connsiteY6" fmla="*/ 133912 h 914401"/>
                <a:gd name="connsiteX7" fmla="*/ 708003 w 914400"/>
                <a:gd name="connsiteY7" fmla="*/ 353316 h 914401"/>
                <a:gd name="connsiteX8" fmla="*/ 914400 w 914400"/>
                <a:gd name="connsiteY8" fmla="*/ 457201 h 914401"/>
                <a:gd name="connsiteX9" fmla="*/ 708003 w 914400"/>
                <a:gd name="connsiteY9" fmla="*/ 561086 h 914401"/>
                <a:gd name="connsiteX10" fmla="*/ 780489 w 914400"/>
                <a:gd name="connsiteY10" fmla="*/ 780490 h 914401"/>
                <a:gd name="connsiteX11" fmla="*/ 561085 w 914400"/>
                <a:gd name="connsiteY11" fmla="*/ 708004 h 914401"/>
                <a:gd name="connsiteX12" fmla="*/ 457200 w 914400"/>
                <a:gd name="connsiteY12" fmla="*/ 914401 h 914401"/>
                <a:gd name="connsiteX13" fmla="*/ 353315 w 914400"/>
                <a:gd name="connsiteY13" fmla="*/ 708004 h 914401"/>
                <a:gd name="connsiteX14" fmla="*/ 133911 w 914400"/>
                <a:gd name="connsiteY14" fmla="*/ 780490 h 914401"/>
                <a:gd name="connsiteX15" fmla="*/ 206397 w 914400"/>
                <a:gd name="connsiteY15" fmla="*/ 561086 h 914401"/>
                <a:gd name="connsiteX16" fmla="*/ 0 w 914400"/>
                <a:gd name="connsiteY16" fmla="*/ 457201 h 914401"/>
                <a:gd name="connsiteX0" fmla="*/ 0 w 914400"/>
                <a:gd name="connsiteY0" fmla="*/ 457201 h 914401"/>
                <a:gd name="connsiteX1" fmla="*/ 206397 w 914400"/>
                <a:gd name="connsiteY1" fmla="*/ 353316 h 914401"/>
                <a:gd name="connsiteX2" fmla="*/ 133911 w 914400"/>
                <a:gd name="connsiteY2" fmla="*/ 133912 h 914401"/>
                <a:gd name="connsiteX3" fmla="*/ 353315 w 914400"/>
                <a:gd name="connsiteY3" fmla="*/ 206398 h 914401"/>
                <a:gd name="connsiteX4" fmla="*/ 457200 w 914400"/>
                <a:gd name="connsiteY4" fmla="*/ 1 h 914401"/>
                <a:gd name="connsiteX5" fmla="*/ 561085 w 914400"/>
                <a:gd name="connsiteY5" fmla="*/ 206398 h 914401"/>
                <a:gd name="connsiteX6" fmla="*/ 780489 w 914400"/>
                <a:gd name="connsiteY6" fmla="*/ 133912 h 914401"/>
                <a:gd name="connsiteX7" fmla="*/ 708003 w 914400"/>
                <a:gd name="connsiteY7" fmla="*/ 353316 h 914401"/>
                <a:gd name="connsiteX8" fmla="*/ 914400 w 914400"/>
                <a:gd name="connsiteY8" fmla="*/ 457201 h 914401"/>
                <a:gd name="connsiteX9" fmla="*/ 708003 w 914400"/>
                <a:gd name="connsiteY9" fmla="*/ 561086 h 914401"/>
                <a:gd name="connsiteX10" fmla="*/ 780489 w 914400"/>
                <a:gd name="connsiteY10" fmla="*/ 780490 h 914401"/>
                <a:gd name="connsiteX11" fmla="*/ 561085 w 914400"/>
                <a:gd name="connsiteY11" fmla="*/ 708004 h 914401"/>
                <a:gd name="connsiteX12" fmla="*/ 457200 w 914400"/>
                <a:gd name="connsiteY12" fmla="*/ 914401 h 914401"/>
                <a:gd name="connsiteX13" fmla="*/ 353315 w 914400"/>
                <a:gd name="connsiteY13" fmla="*/ 708004 h 914401"/>
                <a:gd name="connsiteX14" fmla="*/ 133911 w 914400"/>
                <a:gd name="connsiteY14" fmla="*/ 780490 h 914401"/>
                <a:gd name="connsiteX15" fmla="*/ 206397 w 914400"/>
                <a:gd name="connsiteY15" fmla="*/ 561086 h 914401"/>
                <a:gd name="connsiteX16" fmla="*/ 0 w 914400"/>
                <a:gd name="connsiteY16" fmla="*/ 457201 h 914401"/>
                <a:gd name="connsiteX0" fmla="*/ 0 w 914400"/>
                <a:gd name="connsiteY0" fmla="*/ 457201 h 914401"/>
                <a:gd name="connsiteX1" fmla="*/ 206397 w 914400"/>
                <a:gd name="connsiteY1" fmla="*/ 353316 h 914401"/>
                <a:gd name="connsiteX2" fmla="*/ 133911 w 914400"/>
                <a:gd name="connsiteY2" fmla="*/ 133912 h 914401"/>
                <a:gd name="connsiteX3" fmla="*/ 353315 w 914400"/>
                <a:gd name="connsiteY3" fmla="*/ 206398 h 914401"/>
                <a:gd name="connsiteX4" fmla="*/ 457200 w 914400"/>
                <a:gd name="connsiteY4" fmla="*/ 1 h 914401"/>
                <a:gd name="connsiteX5" fmla="*/ 561085 w 914400"/>
                <a:gd name="connsiteY5" fmla="*/ 206398 h 914401"/>
                <a:gd name="connsiteX6" fmla="*/ 780489 w 914400"/>
                <a:gd name="connsiteY6" fmla="*/ 133912 h 914401"/>
                <a:gd name="connsiteX7" fmla="*/ 708003 w 914400"/>
                <a:gd name="connsiteY7" fmla="*/ 353316 h 914401"/>
                <a:gd name="connsiteX8" fmla="*/ 914400 w 914400"/>
                <a:gd name="connsiteY8" fmla="*/ 457201 h 914401"/>
                <a:gd name="connsiteX9" fmla="*/ 708003 w 914400"/>
                <a:gd name="connsiteY9" fmla="*/ 561086 h 914401"/>
                <a:gd name="connsiteX10" fmla="*/ 780489 w 914400"/>
                <a:gd name="connsiteY10" fmla="*/ 780490 h 914401"/>
                <a:gd name="connsiteX11" fmla="*/ 561085 w 914400"/>
                <a:gd name="connsiteY11" fmla="*/ 708004 h 914401"/>
                <a:gd name="connsiteX12" fmla="*/ 457200 w 914400"/>
                <a:gd name="connsiteY12" fmla="*/ 914401 h 914401"/>
                <a:gd name="connsiteX13" fmla="*/ 353315 w 914400"/>
                <a:gd name="connsiteY13" fmla="*/ 708004 h 914401"/>
                <a:gd name="connsiteX14" fmla="*/ 133911 w 914400"/>
                <a:gd name="connsiteY14" fmla="*/ 780490 h 914401"/>
                <a:gd name="connsiteX15" fmla="*/ 206397 w 914400"/>
                <a:gd name="connsiteY15" fmla="*/ 561086 h 914401"/>
                <a:gd name="connsiteX16" fmla="*/ 0 w 914400"/>
                <a:gd name="connsiteY16" fmla="*/ 457201 h 914401"/>
                <a:gd name="connsiteX0" fmla="*/ 24 w 914424"/>
                <a:gd name="connsiteY0" fmla="*/ 457201 h 914401"/>
                <a:gd name="connsiteX1" fmla="*/ 206421 w 914424"/>
                <a:gd name="connsiteY1" fmla="*/ 353316 h 914401"/>
                <a:gd name="connsiteX2" fmla="*/ 133935 w 914424"/>
                <a:gd name="connsiteY2" fmla="*/ 133912 h 914401"/>
                <a:gd name="connsiteX3" fmla="*/ 353339 w 914424"/>
                <a:gd name="connsiteY3" fmla="*/ 206398 h 914401"/>
                <a:gd name="connsiteX4" fmla="*/ 457224 w 914424"/>
                <a:gd name="connsiteY4" fmla="*/ 1 h 914401"/>
                <a:gd name="connsiteX5" fmla="*/ 561109 w 914424"/>
                <a:gd name="connsiteY5" fmla="*/ 206398 h 914401"/>
                <a:gd name="connsiteX6" fmla="*/ 780513 w 914424"/>
                <a:gd name="connsiteY6" fmla="*/ 133912 h 914401"/>
                <a:gd name="connsiteX7" fmla="*/ 708027 w 914424"/>
                <a:gd name="connsiteY7" fmla="*/ 353316 h 914401"/>
                <a:gd name="connsiteX8" fmla="*/ 914424 w 914424"/>
                <a:gd name="connsiteY8" fmla="*/ 457201 h 914401"/>
                <a:gd name="connsiteX9" fmla="*/ 708027 w 914424"/>
                <a:gd name="connsiteY9" fmla="*/ 561086 h 914401"/>
                <a:gd name="connsiteX10" fmla="*/ 780513 w 914424"/>
                <a:gd name="connsiteY10" fmla="*/ 780490 h 914401"/>
                <a:gd name="connsiteX11" fmla="*/ 561109 w 914424"/>
                <a:gd name="connsiteY11" fmla="*/ 708004 h 914401"/>
                <a:gd name="connsiteX12" fmla="*/ 457224 w 914424"/>
                <a:gd name="connsiteY12" fmla="*/ 914401 h 914401"/>
                <a:gd name="connsiteX13" fmla="*/ 353339 w 914424"/>
                <a:gd name="connsiteY13" fmla="*/ 708004 h 914401"/>
                <a:gd name="connsiteX14" fmla="*/ 133935 w 914424"/>
                <a:gd name="connsiteY14" fmla="*/ 780490 h 914401"/>
                <a:gd name="connsiteX15" fmla="*/ 206421 w 914424"/>
                <a:gd name="connsiteY15" fmla="*/ 561086 h 914401"/>
                <a:gd name="connsiteX16" fmla="*/ 24 w 914424"/>
                <a:gd name="connsiteY16" fmla="*/ 457201 h 914401"/>
                <a:gd name="connsiteX0" fmla="*/ 24 w 914424"/>
                <a:gd name="connsiteY0" fmla="*/ 457201 h 914401"/>
                <a:gd name="connsiteX1" fmla="*/ 206421 w 914424"/>
                <a:gd name="connsiteY1" fmla="*/ 353316 h 914401"/>
                <a:gd name="connsiteX2" fmla="*/ 133935 w 914424"/>
                <a:gd name="connsiteY2" fmla="*/ 133912 h 914401"/>
                <a:gd name="connsiteX3" fmla="*/ 353339 w 914424"/>
                <a:gd name="connsiteY3" fmla="*/ 206398 h 914401"/>
                <a:gd name="connsiteX4" fmla="*/ 457224 w 914424"/>
                <a:gd name="connsiteY4" fmla="*/ 1 h 914401"/>
                <a:gd name="connsiteX5" fmla="*/ 561109 w 914424"/>
                <a:gd name="connsiteY5" fmla="*/ 206398 h 914401"/>
                <a:gd name="connsiteX6" fmla="*/ 780513 w 914424"/>
                <a:gd name="connsiteY6" fmla="*/ 133912 h 914401"/>
                <a:gd name="connsiteX7" fmla="*/ 708027 w 914424"/>
                <a:gd name="connsiteY7" fmla="*/ 353316 h 914401"/>
                <a:gd name="connsiteX8" fmla="*/ 914424 w 914424"/>
                <a:gd name="connsiteY8" fmla="*/ 457201 h 914401"/>
                <a:gd name="connsiteX9" fmla="*/ 708027 w 914424"/>
                <a:gd name="connsiteY9" fmla="*/ 561086 h 914401"/>
                <a:gd name="connsiteX10" fmla="*/ 780513 w 914424"/>
                <a:gd name="connsiteY10" fmla="*/ 780490 h 914401"/>
                <a:gd name="connsiteX11" fmla="*/ 561109 w 914424"/>
                <a:gd name="connsiteY11" fmla="*/ 708004 h 914401"/>
                <a:gd name="connsiteX12" fmla="*/ 457224 w 914424"/>
                <a:gd name="connsiteY12" fmla="*/ 914401 h 914401"/>
                <a:gd name="connsiteX13" fmla="*/ 353339 w 914424"/>
                <a:gd name="connsiteY13" fmla="*/ 708004 h 914401"/>
                <a:gd name="connsiteX14" fmla="*/ 133935 w 914424"/>
                <a:gd name="connsiteY14" fmla="*/ 780490 h 914401"/>
                <a:gd name="connsiteX15" fmla="*/ 206421 w 914424"/>
                <a:gd name="connsiteY15" fmla="*/ 561086 h 914401"/>
                <a:gd name="connsiteX16" fmla="*/ 24 w 914424"/>
                <a:gd name="connsiteY16" fmla="*/ 457201 h 914401"/>
                <a:gd name="connsiteX0" fmla="*/ 24 w 914424"/>
                <a:gd name="connsiteY0" fmla="*/ 457201 h 914401"/>
                <a:gd name="connsiteX1" fmla="*/ 206421 w 914424"/>
                <a:gd name="connsiteY1" fmla="*/ 353316 h 914401"/>
                <a:gd name="connsiteX2" fmla="*/ 133935 w 914424"/>
                <a:gd name="connsiteY2" fmla="*/ 133912 h 914401"/>
                <a:gd name="connsiteX3" fmla="*/ 353339 w 914424"/>
                <a:gd name="connsiteY3" fmla="*/ 206398 h 914401"/>
                <a:gd name="connsiteX4" fmla="*/ 457224 w 914424"/>
                <a:gd name="connsiteY4" fmla="*/ 1 h 914401"/>
                <a:gd name="connsiteX5" fmla="*/ 561109 w 914424"/>
                <a:gd name="connsiteY5" fmla="*/ 206398 h 914401"/>
                <a:gd name="connsiteX6" fmla="*/ 780513 w 914424"/>
                <a:gd name="connsiteY6" fmla="*/ 133912 h 914401"/>
                <a:gd name="connsiteX7" fmla="*/ 708027 w 914424"/>
                <a:gd name="connsiteY7" fmla="*/ 353316 h 914401"/>
                <a:gd name="connsiteX8" fmla="*/ 914424 w 914424"/>
                <a:gd name="connsiteY8" fmla="*/ 457201 h 914401"/>
                <a:gd name="connsiteX9" fmla="*/ 708027 w 914424"/>
                <a:gd name="connsiteY9" fmla="*/ 561086 h 914401"/>
                <a:gd name="connsiteX10" fmla="*/ 780513 w 914424"/>
                <a:gd name="connsiteY10" fmla="*/ 780490 h 914401"/>
                <a:gd name="connsiteX11" fmla="*/ 561109 w 914424"/>
                <a:gd name="connsiteY11" fmla="*/ 708004 h 914401"/>
                <a:gd name="connsiteX12" fmla="*/ 457224 w 914424"/>
                <a:gd name="connsiteY12" fmla="*/ 914401 h 914401"/>
                <a:gd name="connsiteX13" fmla="*/ 353339 w 914424"/>
                <a:gd name="connsiteY13" fmla="*/ 708004 h 914401"/>
                <a:gd name="connsiteX14" fmla="*/ 133935 w 914424"/>
                <a:gd name="connsiteY14" fmla="*/ 780490 h 914401"/>
                <a:gd name="connsiteX15" fmla="*/ 206421 w 914424"/>
                <a:gd name="connsiteY15" fmla="*/ 561086 h 914401"/>
                <a:gd name="connsiteX16" fmla="*/ 24 w 914424"/>
                <a:gd name="connsiteY16" fmla="*/ 457201 h 914401"/>
                <a:gd name="connsiteX0" fmla="*/ 24 w 914424"/>
                <a:gd name="connsiteY0" fmla="*/ 457201 h 914401"/>
                <a:gd name="connsiteX1" fmla="*/ 206421 w 914424"/>
                <a:gd name="connsiteY1" fmla="*/ 353316 h 914401"/>
                <a:gd name="connsiteX2" fmla="*/ 133935 w 914424"/>
                <a:gd name="connsiteY2" fmla="*/ 133912 h 914401"/>
                <a:gd name="connsiteX3" fmla="*/ 353339 w 914424"/>
                <a:gd name="connsiteY3" fmla="*/ 206398 h 914401"/>
                <a:gd name="connsiteX4" fmla="*/ 457224 w 914424"/>
                <a:gd name="connsiteY4" fmla="*/ 1 h 914401"/>
                <a:gd name="connsiteX5" fmla="*/ 561109 w 914424"/>
                <a:gd name="connsiteY5" fmla="*/ 206398 h 914401"/>
                <a:gd name="connsiteX6" fmla="*/ 780513 w 914424"/>
                <a:gd name="connsiteY6" fmla="*/ 133912 h 914401"/>
                <a:gd name="connsiteX7" fmla="*/ 708027 w 914424"/>
                <a:gd name="connsiteY7" fmla="*/ 353316 h 914401"/>
                <a:gd name="connsiteX8" fmla="*/ 914424 w 914424"/>
                <a:gd name="connsiteY8" fmla="*/ 457201 h 914401"/>
                <a:gd name="connsiteX9" fmla="*/ 708027 w 914424"/>
                <a:gd name="connsiteY9" fmla="*/ 561086 h 914401"/>
                <a:gd name="connsiteX10" fmla="*/ 780513 w 914424"/>
                <a:gd name="connsiteY10" fmla="*/ 780490 h 914401"/>
                <a:gd name="connsiteX11" fmla="*/ 561109 w 914424"/>
                <a:gd name="connsiteY11" fmla="*/ 708004 h 914401"/>
                <a:gd name="connsiteX12" fmla="*/ 457224 w 914424"/>
                <a:gd name="connsiteY12" fmla="*/ 914401 h 914401"/>
                <a:gd name="connsiteX13" fmla="*/ 353339 w 914424"/>
                <a:gd name="connsiteY13" fmla="*/ 708004 h 914401"/>
                <a:gd name="connsiteX14" fmla="*/ 133935 w 914424"/>
                <a:gd name="connsiteY14" fmla="*/ 780490 h 914401"/>
                <a:gd name="connsiteX15" fmla="*/ 206421 w 914424"/>
                <a:gd name="connsiteY15" fmla="*/ 561086 h 914401"/>
                <a:gd name="connsiteX16" fmla="*/ 24 w 914424"/>
                <a:gd name="connsiteY16" fmla="*/ 457201 h 914401"/>
                <a:gd name="connsiteX0" fmla="*/ 24 w 914424"/>
                <a:gd name="connsiteY0" fmla="*/ 457201 h 914401"/>
                <a:gd name="connsiteX1" fmla="*/ 206421 w 914424"/>
                <a:gd name="connsiteY1" fmla="*/ 353316 h 914401"/>
                <a:gd name="connsiteX2" fmla="*/ 133935 w 914424"/>
                <a:gd name="connsiteY2" fmla="*/ 133912 h 914401"/>
                <a:gd name="connsiteX3" fmla="*/ 353339 w 914424"/>
                <a:gd name="connsiteY3" fmla="*/ 206398 h 914401"/>
                <a:gd name="connsiteX4" fmla="*/ 457224 w 914424"/>
                <a:gd name="connsiteY4" fmla="*/ 1 h 914401"/>
                <a:gd name="connsiteX5" fmla="*/ 561109 w 914424"/>
                <a:gd name="connsiteY5" fmla="*/ 206398 h 914401"/>
                <a:gd name="connsiteX6" fmla="*/ 780513 w 914424"/>
                <a:gd name="connsiteY6" fmla="*/ 133912 h 914401"/>
                <a:gd name="connsiteX7" fmla="*/ 708027 w 914424"/>
                <a:gd name="connsiteY7" fmla="*/ 353316 h 914401"/>
                <a:gd name="connsiteX8" fmla="*/ 914424 w 914424"/>
                <a:gd name="connsiteY8" fmla="*/ 457201 h 914401"/>
                <a:gd name="connsiteX9" fmla="*/ 708027 w 914424"/>
                <a:gd name="connsiteY9" fmla="*/ 561086 h 914401"/>
                <a:gd name="connsiteX10" fmla="*/ 780513 w 914424"/>
                <a:gd name="connsiteY10" fmla="*/ 780490 h 914401"/>
                <a:gd name="connsiteX11" fmla="*/ 561109 w 914424"/>
                <a:gd name="connsiteY11" fmla="*/ 708004 h 914401"/>
                <a:gd name="connsiteX12" fmla="*/ 457224 w 914424"/>
                <a:gd name="connsiteY12" fmla="*/ 914401 h 914401"/>
                <a:gd name="connsiteX13" fmla="*/ 353339 w 914424"/>
                <a:gd name="connsiteY13" fmla="*/ 708004 h 914401"/>
                <a:gd name="connsiteX14" fmla="*/ 133935 w 914424"/>
                <a:gd name="connsiteY14" fmla="*/ 780490 h 914401"/>
                <a:gd name="connsiteX15" fmla="*/ 206421 w 914424"/>
                <a:gd name="connsiteY15" fmla="*/ 561086 h 914401"/>
                <a:gd name="connsiteX16" fmla="*/ 24 w 914424"/>
                <a:gd name="connsiteY16" fmla="*/ 457201 h 914401"/>
                <a:gd name="connsiteX0" fmla="*/ 24 w 914424"/>
                <a:gd name="connsiteY0" fmla="*/ 457201 h 914504"/>
                <a:gd name="connsiteX1" fmla="*/ 206421 w 914424"/>
                <a:gd name="connsiteY1" fmla="*/ 353316 h 914504"/>
                <a:gd name="connsiteX2" fmla="*/ 133935 w 914424"/>
                <a:gd name="connsiteY2" fmla="*/ 133912 h 914504"/>
                <a:gd name="connsiteX3" fmla="*/ 353339 w 914424"/>
                <a:gd name="connsiteY3" fmla="*/ 206398 h 914504"/>
                <a:gd name="connsiteX4" fmla="*/ 457224 w 914424"/>
                <a:gd name="connsiteY4" fmla="*/ 1 h 914504"/>
                <a:gd name="connsiteX5" fmla="*/ 561109 w 914424"/>
                <a:gd name="connsiteY5" fmla="*/ 206398 h 914504"/>
                <a:gd name="connsiteX6" fmla="*/ 780513 w 914424"/>
                <a:gd name="connsiteY6" fmla="*/ 133912 h 914504"/>
                <a:gd name="connsiteX7" fmla="*/ 708027 w 914424"/>
                <a:gd name="connsiteY7" fmla="*/ 353316 h 914504"/>
                <a:gd name="connsiteX8" fmla="*/ 914424 w 914424"/>
                <a:gd name="connsiteY8" fmla="*/ 457201 h 914504"/>
                <a:gd name="connsiteX9" fmla="*/ 708027 w 914424"/>
                <a:gd name="connsiteY9" fmla="*/ 561086 h 914504"/>
                <a:gd name="connsiteX10" fmla="*/ 780513 w 914424"/>
                <a:gd name="connsiteY10" fmla="*/ 780490 h 914504"/>
                <a:gd name="connsiteX11" fmla="*/ 561109 w 914424"/>
                <a:gd name="connsiteY11" fmla="*/ 708004 h 914504"/>
                <a:gd name="connsiteX12" fmla="*/ 457224 w 914424"/>
                <a:gd name="connsiteY12" fmla="*/ 914401 h 914504"/>
                <a:gd name="connsiteX13" fmla="*/ 353339 w 914424"/>
                <a:gd name="connsiteY13" fmla="*/ 708004 h 914504"/>
                <a:gd name="connsiteX14" fmla="*/ 133935 w 914424"/>
                <a:gd name="connsiteY14" fmla="*/ 780490 h 914504"/>
                <a:gd name="connsiteX15" fmla="*/ 206421 w 914424"/>
                <a:gd name="connsiteY15" fmla="*/ 561086 h 914504"/>
                <a:gd name="connsiteX16" fmla="*/ 24 w 914424"/>
                <a:gd name="connsiteY16" fmla="*/ 457201 h 914504"/>
                <a:gd name="connsiteX0" fmla="*/ 24 w 914424"/>
                <a:gd name="connsiteY0" fmla="*/ 457201 h 914504"/>
                <a:gd name="connsiteX1" fmla="*/ 206421 w 914424"/>
                <a:gd name="connsiteY1" fmla="*/ 353316 h 914504"/>
                <a:gd name="connsiteX2" fmla="*/ 133935 w 914424"/>
                <a:gd name="connsiteY2" fmla="*/ 133912 h 914504"/>
                <a:gd name="connsiteX3" fmla="*/ 353339 w 914424"/>
                <a:gd name="connsiteY3" fmla="*/ 206398 h 914504"/>
                <a:gd name="connsiteX4" fmla="*/ 457224 w 914424"/>
                <a:gd name="connsiteY4" fmla="*/ 1 h 914504"/>
                <a:gd name="connsiteX5" fmla="*/ 561109 w 914424"/>
                <a:gd name="connsiteY5" fmla="*/ 206398 h 914504"/>
                <a:gd name="connsiteX6" fmla="*/ 780513 w 914424"/>
                <a:gd name="connsiteY6" fmla="*/ 133912 h 914504"/>
                <a:gd name="connsiteX7" fmla="*/ 708027 w 914424"/>
                <a:gd name="connsiteY7" fmla="*/ 353316 h 914504"/>
                <a:gd name="connsiteX8" fmla="*/ 914424 w 914424"/>
                <a:gd name="connsiteY8" fmla="*/ 457201 h 914504"/>
                <a:gd name="connsiteX9" fmla="*/ 708027 w 914424"/>
                <a:gd name="connsiteY9" fmla="*/ 561086 h 914504"/>
                <a:gd name="connsiteX10" fmla="*/ 780513 w 914424"/>
                <a:gd name="connsiteY10" fmla="*/ 780490 h 914504"/>
                <a:gd name="connsiteX11" fmla="*/ 561109 w 914424"/>
                <a:gd name="connsiteY11" fmla="*/ 708004 h 914504"/>
                <a:gd name="connsiteX12" fmla="*/ 457224 w 914424"/>
                <a:gd name="connsiteY12" fmla="*/ 914401 h 914504"/>
                <a:gd name="connsiteX13" fmla="*/ 353339 w 914424"/>
                <a:gd name="connsiteY13" fmla="*/ 708004 h 914504"/>
                <a:gd name="connsiteX14" fmla="*/ 133935 w 914424"/>
                <a:gd name="connsiteY14" fmla="*/ 780490 h 914504"/>
                <a:gd name="connsiteX15" fmla="*/ 206421 w 914424"/>
                <a:gd name="connsiteY15" fmla="*/ 561086 h 914504"/>
                <a:gd name="connsiteX16" fmla="*/ 24 w 914424"/>
                <a:gd name="connsiteY16" fmla="*/ 457201 h 914504"/>
                <a:gd name="connsiteX0" fmla="*/ 24 w 914424"/>
                <a:gd name="connsiteY0" fmla="*/ 457201 h 914504"/>
                <a:gd name="connsiteX1" fmla="*/ 206421 w 914424"/>
                <a:gd name="connsiteY1" fmla="*/ 353316 h 914504"/>
                <a:gd name="connsiteX2" fmla="*/ 133935 w 914424"/>
                <a:gd name="connsiteY2" fmla="*/ 133912 h 914504"/>
                <a:gd name="connsiteX3" fmla="*/ 353339 w 914424"/>
                <a:gd name="connsiteY3" fmla="*/ 206398 h 914504"/>
                <a:gd name="connsiteX4" fmla="*/ 457224 w 914424"/>
                <a:gd name="connsiteY4" fmla="*/ 1 h 914504"/>
                <a:gd name="connsiteX5" fmla="*/ 561109 w 914424"/>
                <a:gd name="connsiteY5" fmla="*/ 206398 h 914504"/>
                <a:gd name="connsiteX6" fmla="*/ 780513 w 914424"/>
                <a:gd name="connsiteY6" fmla="*/ 133912 h 914504"/>
                <a:gd name="connsiteX7" fmla="*/ 708027 w 914424"/>
                <a:gd name="connsiteY7" fmla="*/ 353316 h 914504"/>
                <a:gd name="connsiteX8" fmla="*/ 914424 w 914424"/>
                <a:gd name="connsiteY8" fmla="*/ 457201 h 914504"/>
                <a:gd name="connsiteX9" fmla="*/ 708027 w 914424"/>
                <a:gd name="connsiteY9" fmla="*/ 561086 h 914504"/>
                <a:gd name="connsiteX10" fmla="*/ 780513 w 914424"/>
                <a:gd name="connsiteY10" fmla="*/ 780490 h 914504"/>
                <a:gd name="connsiteX11" fmla="*/ 561109 w 914424"/>
                <a:gd name="connsiteY11" fmla="*/ 708004 h 914504"/>
                <a:gd name="connsiteX12" fmla="*/ 457224 w 914424"/>
                <a:gd name="connsiteY12" fmla="*/ 914401 h 914504"/>
                <a:gd name="connsiteX13" fmla="*/ 353339 w 914424"/>
                <a:gd name="connsiteY13" fmla="*/ 708004 h 914504"/>
                <a:gd name="connsiteX14" fmla="*/ 133935 w 914424"/>
                <a:gd name="connsiteY14" fmla="*/ 780490 h 914504"/>
                <a:gd name="connsiteX15" fmla="*/ 206421 w 914424"/>
                <a:gd name="connsiteY15" fmla="*/ 561086 h 914504"/>
                <a:gd name="connsiteX16" fmla="*/ 24 w 914424"/>
                <a:gd name="connsiteY16" fmla="*/ 457201 h 914504"/>
                <a:gd name="connsiteX0" fmla="*/ 90 w 914490"/>
                <a:gd name="connsiteY0" fmla="*/ 457201 h 914504"/>
                <a:gd name="connsiteX1" fmla="*/ 206487 w 914490"/>
                <a:gd name="connsiteY1" fmla="*/ 353316 h 914504"/>
                <a:gd name="connsiteX2" fmla="*/ 134001 w 914490"/>
                <a:gd name="connsiteY2" fmla="*/ 133912 h 914504"/>
                <a:gd name="connsiteX3" fmla="*/ 353405 w 914490"/>
                <a:gd name="connsiteY3" fmla="*/ 206398 h 914504"/>
                <a:gd name="connsiteX4" fmla="*/ 457290 w 914490"/>
                <a:gd name="connsiteY4" fmla="*/ 1 h 914504"/>
                <a:gd name="connsiteX5" fmla="*/ 561175 w 914490"/>
                <a:gd name="connsiteY5" fmla="*/ 206398 h 914504"/>
                <a:gd name="connsiteX6" fmla="*/ 780579 w 914490"/>
                <a:gd name="connsiteY6" fmla="*/ 133912 h 914504"/>
                <a:gd name="connsiteX7" fmla="*/ 708093 w 914490"/>
                <a:gd name="connsiteY7" fmla="*/ 353316 h 914504"/>
                <a:gd name="connsiteX8" fmla="*/ 914490 w 914490"/>
                <a:gd name="connsiteY8" fmla="*/ 457201 h 914504"/>
                <a:gd name="connsiteX9" fmla="*/ 708093 w 914490"/>
                <a:gd name="connsiteY9" fmla="*/ 561086 h 914504"/>
                <a:gd name="connsiteX10" fmla="*/ 780579 w 914490"/>
                <a:gd name="connsiteY10" fmla="*/ 780490 h 914504"/>
                <a:gd name="connsiteX11" fmla="*/ 561175 w 914490"/>
                <a:gd name="connsiteY11" fmla="*/ 708004 h 914504"/>
                <a:gd name="connsiteX12" fmla="*/ 457290 w 914490"/>
                <a:gd name="connsiteY12" fmla="*/ 914401 h 914504"/>
                <a:gd name="connsiteX13" fmla="*/ 353405 w 914490"/>
                <a:gd name="connsiteY13" fmla="*/ 708004 h 914504"/>
                <a:gd name="connsiteX14" fmla="*/ 134001 w 914490"/>
                <a:gd name="connsiteY14" fmla="*/ 780490 h 914504"/>
                <a:gd name="connsiteX15" fmla="*/ 206487 w 914490"/>
                <a:gd name="connsiteY15" fmla="*/ 561086 h 914504"/>
                <a:gd name="connsiteX16" fmla="*/ 90 w 914490"/>
                <a:gd name="connsiteY16" fmla="*/ 457201 h 914504"/>
                <a:gd name="connsiteX0" fmla="*/ 94 w 914494"/>
                <a:gd name="connsiteY0" fmla="*/ 457201 h 914504"/>
                <a:gd name="connsiteX1" fmla="*/ 206491 w 914494"/>
                <a:gd name="connsiteY1" fmla="*/ 353316 h 914504"/>
                <a:gd name="connsiteX2" fmla="*/ 134005 w 914494"/>
                <a:gd name="connsiteY2" fmla="*/ 133912 h 914504"/>
                <a:gd name="connsiteX3" fmla="*/ 353409 w 914494"/>
                <a:gd name="connsiteY3" fmla="*/ 206398 h 914504"/>
                <a:gd name="connsiteX4" fmla="*/ 457294 w 914494"/>
                <a:gd name="connsiteY4" fmla="*/ 1 h 914504"/>
                <a:gd name="connsiteX5" fmla="*/ 561179 w 914494"/>
                <a:gd name="connsiteY5" fmla="*/ 206398 h 914504"/>
                <a:gd name="connsiteX6" fmla="*/ 780583 w 914494"/>
                <a:gd name="connsiteY6" fmla="*/ 133912 h 914504"/>
                <a:gd name="connsiteX7" fmla="*/ 708097 w 914494"/>
                <a:gd name="connsiteY7" fmla="*/ 353316 h 914504"/>
                <a:gd name="connsiteX8" fmla="*/ 914494 w 914494"/>
                <a:gd name="connsiteY8" fmla="*/ 457201 h 914504"/>
                <a:gd name="connsiteX9" fmla="*/ 708097 w 914494"/>
                <a:gd name="connsiteY9" fmla="*/ 561086 h 914504"/>
                <a:gd name="connsiteX10" fmla="*/ 780583 w 914494"/>
                <a:gd name="connsiteY10" fmla="*/ 780490 h 914504"/>
                <a:gd name="connsiteX11" fmla="*/ 561179 w 914494"/>
                <a:gd name="connsiteY11" fmla="*/ 708004 h 914504"/>
                <a:gd name="connsiteX12" fmla="*/ 457294 w 914494"/>
                <a:gd name="connsiteY12" fmla="*/ 914401 h 914504"/>
                <a:gd name="connsiteX13" fmla="*/ 353409 w 914494"/>
                <a:gd name="connsiteY13" fmla="*/ 708004 h 914504"/>
                <a:gd name="connsiteX14" fmla="*/ 134005 w 914494"/>
                <a:gd name="connsiteY14" fmla="*/ 780490 h 914504"/>
                <a:gd name="connsiteX15" fmla="*/ 206491 w 914494"/>
                <a:gd name="connsiteY15" fmla="*/ 561086 h 914504"/>
                <a:gd name="connsiteX16" fmla="*/ 94 w 914494"/>
                <a:gd name="connsiteY16" fmla="*/ 457201 h 914504"/>
                <a:gd name="connsiteX0" fmla="*/ 94 w 914494"/>
                <a:gd name="connsiteY0" fmla="*/ 457201 h 914504"/>
                <a:gd name="connsiteX1" fmla="*/ 206491 w 914494"/>
                <a:gd name="connsiteY1" fmla="*/ 353316 h 914504"/>
                <a:gd name="connsiteX2" fmla="*/ 134005 w 914494"/>
                <a:gd name="connsiteY2" fmla="*/ 133912 h 914504"/>
                <a:gd name="connsiteX3" fmla="*/ 353409 w 914494"/>
                <a:gd name="connsiteY3" fmla="*/ 206398 h 914504"/>
                <a:gd name="connsiteX4" fmla="*/ 457294 w 914494"/>
                <a:gd name="connsiteY4" fmla="*/ 1 h 914504"/>
                <a:gd name="connsiteX5" fmla="*/ 561179 w 914494"/>
                <a:gd name="connsiteY5" fmla="*/ 206398 h 914504"/>
                <a:gd name="connsiteX6" fmla="*/ 780583 w 914494"/>
                <a:gd name="connsiteY6" fmla="*/ 133912 h 914504"/>
                <a:gd name="connsiteX7" fmla="*/ 708097 w 914494"/>
                <a:gd name="connsiteY7" fmla="*/ 353316 h 914504"/>
                <a:gd name="connsiteX8" fmla="*/ 914494 w 914494"/>
                <a:gd name="connsiteY8" fmla="*/ 457201 h 914504"/>
                <a:gd name="connsiteX9" fmla="*/ 708097 w 914494"/>
                <a:gd name="connsiteY9" fmla="*/ 561086 h 914504"/>
                <a:gd name="connsiteX10" fmla="*/ 780583 w 914494"/>
                <a:gd name="connsiteY10" fmla="*/ 780490 h 914504"/>
                <a:gd name="connsiteX11" fmla="*/ 561179 w 914494"/>
                <a:gd name="connsiteY11" fmla="*/ 708004 h 914504"/>
                <a:gd name="connsiteX12" fmla="*/ 457294 w 914494"/>
                <a:gd name="connsiteY12" fmla="*/ 914401 h 914504"/>
                <a:gd name="connsiteX13" fmla="*/ 353409 w 914494"/>
                <a:gd name="connsiteY13" fmla="*/ 708004 h 914504"/>
                <a:gd name="connsiteX14" fmla="*/ 134005 w 914494"/>
                <a:gd name="connsiteY14" fmla="*/ 780490 h 914504"/>
                <a:gd name="connsiteX15" fmla="*/ 206491 w 914494"/>
                <a:gd name="connsiteY15" fmla="*/ 561086 h 914504"/>
                <a:gd name="connsiteX16" fmla="*/ 94 w 914494"/>
                <a:gd name="connsiteY16" fmla="*/ 457201 h 914504"/>
                <a:gd name="connsiteX0" fmla="*/ 94 w 914494"/>
                <a:gd name="connsiteY0" fmla="*/ 457201 h 914504"/>
                <a:gd name="connsiteX1" fmla="*/ 206491 w 914494"/>
                <a:gd name="connsiteY1" fmla="*/ 353316 h 914504"/>
                <a:gd name="connsiteX2" fmla="*/ 134005 w 914494"/>
                <a:gd name="connsiteY2" fmla="*/ 133912 h 914504"/>
                <a:gd name="connsiteX3" fmla="*/ 353409 w 914494"/>
                <a:gd name="connsiteY3" fmla="*/ 206398 h 914504"/>
                <a:gd name="connsiteX4" fmla="*/ 457294 w 914494"/>
                <a:gd name="connsiteY4" fmla="*/ 1 h 914504"/>
                <a:gd name="connsiteX5" fmla="*/ 561179 w 914494"/>
                <a:gd name="connsiteY5" fmla="*/ 206398 h 914504"/>
                <a:gd name="connsiteX6" fmla="*/ 780583 w 914494"/>
                <a:gd name="connsiteY6" fmla="*/ 133912 h 914504"/>
                <a:gd name="connsiteX7" fmla="*/ 708097 w 914494"/>
                <a:gd name="connsiteY7" fmla="*/ 353316 h 914504"/>
                <a:gd name="connsiteX8" fmla="*/ 914494 w 914494"/>
                <a:gd name="connsiteY8" fmla="*/ 457201 h 914504"/>
                <a:gd name="connsiteX9" fmla="*/ 708097 w 914494"/>
                <a:gd name="connsiteY9" fmla="*/ 561086 h 914504"/>
                <a:gd name="connsiteX10" fmla="*/ 780583 w 914494"/>
                <a:gd name="connsiteY10" fmla="*/ 780490 h 914504"/>
                <a:gd name="connsiteX11" fmla="*/ 561179 w 914494"/>
                <a:gd name="connsiteY11" fmla="*/ 708004 h 914504"/>
                <a:gd name="connsiteX12" fmla="*/ 457294 w 914494"/>
                <a:gd name="connsiteY12" fmla="*/ 914401 h 914504"/>
                <a:gd name="connsiteX13" fmla="*/ 353409 w 914494"/>
                <a:gd name="connsiteY13" fmla="*/ 708004 h 914504"/>
                <a:gd name="connsiteX14" fmla="*/ 134005 w 914494"/>
                <a:gd name="connsiteY14" fmla="*/ 780490 h 914504"/>
                <a:gd name="connsiteX15" fmla="*/ 206491 w 914494"/>
                <a:gd name="connsiteY15" fmla="*/ 561086 h 914504"/>
                <a:gd name="connsiteX16" fmla="*/ 94 w 914494"/>
                <a:gd name="connsiteY16" fmla="*/ 457201 h 914504"/>
                <a:gd name="connsiteX0" fmla="*/ 94 w 914494"/>
                <a:gd name="connsiteY0" fmla="*/ 457201 h 914504"/>
                <a:gd name="connsiteX1" fmla="*/ 206491 w 914494"/>
                <a:gd name="connsiteY1" fmla="*/ 353316 h 914504"/>
                <a:gd name="connsiteX2" fmla="*/ 134005 w 914494"/>
                <a:gd name="connsiteY2" fmla="*/ 133912 h 914504"/>
                <a:gd name="connsiteX3" fmla="*/ 353409 w 914494"/>
                <a:gd name="connsiteY3" fmla="*/ 206398 h 914504"/>
                <a:gd name="connsiteX4" fmla="*/ 457294 w 914494"/>
                <a:gd name="connsiteY4" fmla="*/ 1 h 914504"/>
                <a:gd name="connsiteX5" fmla="*/ 561179 w 914494"/>
                <a:gd name="connsiteY5" fmla="*/ 206398 h 914504"/>
                <a:gd name="connsiteX6" fmla="*/ 780583 w 914494"/>
                <a:gd name="connsiteY6" fmla="*/ 133912 h 914504"/>
                <a:gd name="connsiteX7" fmla="*/ 708097 w 914494"/>
                <a:gd name="connsiteY7" fmla="*/ 353316 h 914504"/>
                <a:gd name="connsiteX8" fmla="*/ 914494 w 914494"/>
                <a:gd name="connsiteY8" fmla="*/ 457201 h 914504"/>
                <a:gd name="connsiteX9" fmla="*/ 708097 w 914494"/>
                <a:gd name="connsiteY9" fmla="*/ 561086 h 914504"/>
                <a:gd name="connsiteX10" fmla="*/ 780583 w 914494"/>
                <a:gd name="connsiteY10" fmla="*/ 780490 h 914504"/>
                <a:gd name="connsiteX11" fmla="*/ 561179 w 914494"/>
                <a:gd name="connsiteY11" fmla="*/ 708004 h 914504"/>
                <a:gd name="connsiteX12" fmla="*/ 457294 w 914494"/>
                <a:gd name="connsiteY12" fmla="*/ 914401 h 914504"/>
                <a:gd name="connsiteX13" fmla="*/ 353409 w 914494"/>
                <a:gd name="connsiteY13" fmla="*/ 708004 h 914504"/>
                <a:gd name="connsiteX14" fmla="*/ 134005 w 914494"/>
                <a:gd name="connsiteY14" fmla="*/ 780490 h 914504"/>
                <a:gd name="connsiteX15" fmla="*/ 206491 w 914494"/>
                <a:gd name="connsiteY15" fmla="*/ 561086 h 914504"/>
                <a:gd name="connsiteX16" fmla="*/ 94 w 914494"/>
                <a:gd name="connsiteY16" fmla="*/ 457201 h 914504"/>
                <a:gd name="connsiteX0" fmla="*/ 94 w 914494"/>
                <a:gd name="connsiteY0" fmla="*/ 457201 h 914504"/>
                <a:gd name="connsiteX1" fmla="*/ 206491 w 914494"/>
                <a:gd name="connsiteY1" fmla="*/ 353316 h 914504"/>
                <a:gd name="connsiteX2" fmla="*/ 134005 w 914494"/>
                <a:gd name="connsiteY2" fmla="*/ 133912 h 914504"/>
                <a:gd name="connsiteX3" fmla="*/ 353409 w 914494"/>
                <a:gd name="connsiteY3" fmla="*/ 206398 h 914504"/>
                <a:gd name="connsiteX4" fmla="*/ 457294 w 914494"/>
                <a:gd name="connsiteY4" fmla="*/ 1 h 914504"/>
                <a:gd name="connsiteX5" fmla="*/ 561179 w 914494"/>
                <a:gd name="connsiteY5" fmla="*/ 206398 h 914504"/>
                <a:gd name="connsiteX6" fmla="*/ 780583 w 914494"/>
                <a:gd name="connsiteY6" fmla="*/ 133912 h 914504"/>
                <a:gd name="connsiteX7" fmla="*/ 708097 w 914494"/>
                <a:gd name="connsiteY7" fmla="*/ 353316 h 914504"/>
                <a:gd name="connsiteX8" fmla="*/ 914494 w 914494"/>
                <a:gd name="connsiteY8" fmla="*/ 457201 h 914504"/>
                <a:gd name="connsiteX9" fmla="*/ 708097 w 914494"/>
                <a:gd name="connsiteY9" fmla="*/ 561086 h 914504"/>
                <a:gd name="connsiteX10" fmla="*/ 780583 w 914494"/>
                <a:gd name="connsiteY10" fmla="*/ 780490 h 914504"/>
                <a:gd name="connsiteX11" fmla="*/ 561179 w 914494"/>
                <a:gd name="connsiteY11" fmla="*/ 708004 h 914504"/>
                <a:gd name="connsiteX12" fmla="*/ 457294 w 914494"/>
                <a:gd name="connsiteY12" fmla="*/ 914401 h 914504"/>
                <a:gd name="connsiteX13" fmla="*/ 353409 w 914494"/>
                <a:gd name="connsiteY13" fmla="*/ 708004 h 914504"/>
                <a:gd name="connsiteX14" fmla="*/ 134005 w 914494"/>
                <a:gd name="connsiteY14" fmla="*/ 780490 h 914504"/>
                <a:gd name="connsiteX15" fmla="*/ 206491 w 914494"/>
                <a:gd name="connsiteY15" fmla="*/ 561086 h 914504"/>
                <a:gd name="connsiteX16" fmla="*/ 94 w 914494"/>
                <a:gd name="connsiteY16" fmla="*/ 457201 h 9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4494" h="914504">
                  <a:moveTo>
                    <a:pt x="94" y="457201"/>
                  </a:moveTo>
                  <a:cubicBezTo>
                    <a:pt x="-4669" y="363042"/>
                    <a:pt x="172265" y="433390"/>
                    <a:pt x="206491" y="353316"/>
                  </a:cubicBezTo>
                  <a:cubicBezTo>
                    <a:pt x="240717" y="273242"/>
                    <a:pt x="57131" y="203641"/>
                    <a:pt x="134005" y="133912"/>
                  </a:cubicBezTo>
                  <a:cubicBezTo>
                    <a:pt x="210879" y="64183"/>
                    <a:pt x="280476" y="235859"/>
                    <a:pt x="353409" y="206398"/>
                  </a:cubicBezTo>
                  <a:cubicBezTo>
                    <a:pt x="426342" y="176937"/>
                    <a:pt x="367897" y="2"/>
                    <a:pt x="457294" y="1"/>
                  </a:cubicBezTo>
                  <a:cubicBezTo>
                    <a:pt x="546691" y="0"/>
                    <a:pt x="495391" y="184079"/>
                    <a:pt x="561179" y="206398"/>
                  </a:cubicBezTo>
                  <a:cubicBezTo>
                    <a:pt x="626967" y="228717"/>
                    <a:pt x="714257" y="70302"/>
                    <a:pt x="780583" y="133912"/>
                  </a:cubicBezTo>
                  <a:cubicBezTo>
                    <a:pt x="846909" y="197522"/>
                    <a:pt x="689396" y="294469"/>
                    <a:pt x="708097" y="353316"/>
                  </a:cubicBezTo>
                  <a:cubicBezTo>
                    <a:pt x="726798" y="412163"/>
                    <a:pt x="914494" y="370185"/>
                    <a:pt x="914494" y="457201"/>
                  </a:cubicBezTo>
                  <a:cubicBezTo>
                    <a:pt x="914494" y="544217"/>
                    <a:pt x="738704" y="480808"/>
                    <a:pt x="708097" y="561086"/>
                  </a:cubicBezTo>
                  <a:cubicBezTo>
                    <a:pt x="677490" y="641364"/>
                    <a:pt x="839430" y="711784"/>
                    <a:pt x="780583" y="780490"/>
                  </a:cubicBezTo>
                  <a:cubicBezTo>
                    <a:pt x="721736" y="849196"/>
                    <a:pt x="636288" y="674924"/>
                    <a:pt x="561179" y="708004"/>
                  </a:cubicBezTo>
                  <a:cubicBezTo>
                    <a:pt x="486070" y="741084"/>
                    <a:pt x="549073" y="909381"/>
                    <a:pt x="457294" y="914401"/>
                  </a:cubicBezTo>
                  <a:cubicBezTo>
                    <a:pt x="365515" y="919421"/>
                    <a:pt x="423756" y="741084"/>
                    <a:pt x="353409" y="708004"/>
                  </a:cubicBezTo>
                  <a:cubicBezTo>
                    <a:pt x="283062" y="674924"/>
                    <a:pt x="191828" y="840695"/>
                    <a:pt x="134005" y="780490"/>
                  </a:cubicBezTo>
                  <a:cubicBezTo>
                    <a:pt x="76182" y="720285"/>
                    <a:pt x="228810" y="614968"/>
                    <a:pt x="206491" y="561086"/>
                  </a:cubicBezTo>
                  <a:cubicBezTo>
                    <a:pt x="184173" y="507205"/>
                    <a:pt x="4857" y="551360"/>
                    <a:pt x="94" y="457201"/>
                  </a:cubicBezTo>
                  <a:close/>
                </a:path>
              </a:pathLst>
            </a:custGeom>
            <a:solidFill>
              <a:srgbClr val="006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48" name="Conector de seta reta 47"/>
            <p:cNvCxnSpPr/>
            <p:nvPr/>
          </p:nvCxnSpPr>
          <p:spPr>
            <a:xfrm flipH="1">
              <a:off x="6634773" y="2863028"/>
              <a:ext cx="513640" cy="525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tângulo 69"/>
            <p:cNvSpPr/>
            <p:nvPr/>
          </p:nvSpPr>
          <p:spPr>
            <a:xfrm>
              <a:off x="5172548" y="2743007"/>
              <a:ext cx="711696" cy="254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r"/>
              <a:r>
                <a:rPr lang="pt-BR" dirty="0" smtClean="0">
                  <a:solidFill>
                    <a:schemeClr val="tx1"/>
                  </a:solidFill>
                </a:rPr>
                <a:t>1,0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73" name="Retângulo 72"/>
            <p:cNvSpPr/>
            <p:nvPr/>
          </p:nvSpPr>
          <p:spPr>
            <a:xfrm>
              <a:off x="7937331" y="2743007"/>
              <a:ext cx="711696" cy="254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r>
                <a:rPr lang="pt-BR" dirty="0" smtClean="0">
                  <a:solidFill>
                    <a:schemeClr val="tx1"/>
                  </a:solidFill>
                </a:rPr>
                <a:t>0,0</a:t>
              </a:r>
              <a:endParaRPr lang="pt-B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4716016" y="3795886"/>
            <a:ext cx="4320480" cy="863745"/>
            <a:chOff x="4716016" y="4017067"/>
            <a:chExt cx="4320480" cy="863745"/>
          </a:xfrm>
        </p:grpSpPr>
        <p:grpSp>
          <p:nvGrpSpPr>
            <p:cNvPr id="53" name="Grupo 52"/>
            <p:cNvGrpSpPr/>
            <p:nvPr/>
          </p:nvGrpSpPr>
          <p:grpSpPr>
            <a:xfrm>
              <a:off x="4716016" y="4128371"/>
              <a:ext cx="1811269" cy="641136"/>
              <a:chOff x="4805003" y="4119565"/>
              <a:chExt cx="1811269" cy="641136"/>
            </a:xfrm>
          </p:grpSpPr>
          <p:grpSp>
            <p:nvGrpSpPr>
              <p:cNvPr id="54" name="Grupo 53"/>
              <p:cNvGrpSpPr/>
              <p:nvPr/>
            </p:nvGrpSpPr>
            <p:grpSpPr>
              <a:xfrm>
                <a:off x="4805003" y="4119566"/>
                <a:ext cx="732725" cy="641135"/>
                <a:chOff x="869156" y="3631406"/>
                <a:chExt cx="990600" cy="866775"/>
              </a:xfrm>
              <a:solidFill>
                <a:schemeClr val="bg1"/>
              </a:solidFill>
            </p:grpSpPr>
            <p:sp>
              <p:nvSpPr>
                <p:cNvPr id="59" name="Forma livre 58"/>
                <p:cNvSpPr/>
                <p:nvPr/>
              </p:nvSpPr>
              <p:spPr>
                <a:xfrm>
                  <a:off x="869156" y="3631406"/>
                  <a:ext cx="990600" cy="866775"/>
                </a:xfrm>
                <a:custGeom>
                  <a:avLst/>
                  <a:gdLst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216694 w 990600"/>
                    <a:gd name="connsiteY23" fmla="*/ 354807 h 866775"/>
                    <a:gd name="connsiteX24" fmla="*/ 271463 w 990600"/>
                    <a:gd name="connsiteY24" fmla="*/ 366713 h 866775"/>
                    <a:gd name="connsiteX25" fmla="*/ 321469 w 990600"/>
                    <a:gd name="connsiteY25" fmla="*/ 395288 h 866775"/>
                    <a:gd name="connsiteX26" fmla="*/ 383382 w 990600"/>
                    <a:gd name="connsiteY26" fmla="*/ 469107 h 866775"/>
                    <a:gd name="connsiteX27" fmla="*/ 371475 w 990600"/>
                    <a:gd name="connsiteY27" fmla="*/ 373857 h 866775"/>
                    <a:gd name="connsiteX28" fmla="*/ 390525 w 990600"/>
                    <a:gd name="connsiteY28" fmla="*/ 295275 h 866775"/>
                    <a:gd name="connsiteX29" fmla="*/ 423863 w 990600"/>
                    <a:gd name="connsiteY29" fmla="*/ 219075 h 866775"/>
                    <a:gd name="connsiteX30" fmla="*/ 447675 w 990600"/>
                    <a:gd name="connsiteY30" fmla="*/ 145257 h 866775"/>
                    <a:gd name="connsiteX31" fmla="*/ 454819 w 990600"/>
                    <a:gd name="connsiteY31" fmla="*/ 73819 h 866775"/>
                    <a:gd name="connsiteX32" fmla="*/ 490538 w 990600"/>
                    <a:gd name="connsiteY32" fmla="*/ 0 h 866775"/>
                    <a:gd name="connsiteX33" fmla="*/ 497682 w 990600"/>
                    <a:gd name="connsiteY33" fmla="*/ 90488 h 866775"/>
                    <a:gd name="connsiteX34" fmla="*/ 500063 w 990600"/>
                    <a:gd name="connsiteY34" fmla="*/ 176213 h 866775"/>
                    <a:gd name="connsiteX35" fmla="*/ 528638 w 990600"/>
                    <a:gd name="connsiteY35" fmla="*/ 276225 h 866775"/>
                    <a:gd name="connsiteX36" fmla="*/ 561975 w 990600"/>
                    <a:gd name="connsiteY36" fmla="*/ 350044 h 866775"/>
                    <a:gd name="connsiteX37" fmla="*/ 573882 w 990600"/>
                    <a:gd name="connsiteY37" fmla="*/ 426244 h 866775"/>
                    <a:gd name="connsiteX38" fmla="*/ 561975 w 990600"/>
                    <a:gd name="connsiteY38" fmla="*/ 502444 h 866775"/>
                    <a:gd name="connsiteX39" fmla="*/ 616744 w 990600"/>
                    <a:gd name="connsiteY39" fmla="*/ 404813 h 866775"/>
                    <a:gd name="connsiteX40" fmla="*/ 716757 w 990600"/>
                    <a:gd name="connsiteY40" fmla="*/ 359569 h 866775"/>
                    <a:gd name="connsiteX41" fmla="*/ 792957 w 990600"/>
                    <a:gd name="connsiteY41" fmla="*/ 328613 h 866775"/>
                    <a:gd name="connsiteX42" fmla="*/ 845344 w 990600"/>
                    <a:gd name="connsiteY42" fmla="*/ 276225 h 866775"/>
                    <a:gd name="connsiteX43" fmla="*/ 892969 w 990600"/>
                    <a:gd name="connsiteY43" fmla="*/ 250032 h 866775"/>
                    <a:gd name="connsiteX44" fmla="*/ 852488 w 990600"/>
                    <a:gd name="connsiteY44" fmla="*/ 326232 h 866775"/>
                    <a:gd name="connsiteX45" fmla="*/ 797719 w 990600"/>
                    <a:gd name="connsiteY45" fmla="*/ 397669 h 866775"/>
                    <a:gd name="connsiteX46" fmla="*/ 785813 w 990600"/>
                    <a:gd name="connsiteY46" fmla="*/ 473869 h 866775"/>
                    <a:gd name="connsiteX47" fmla="*/ 747713 w 990600"/>
                    <a:gd name="connsiteY47" fmla="*/ 547688 h 866775"/>
                    <a:gd name="connsiteX48" fmla="*/ 695325 w 990600"/>
                    <a:gd name="connsiteY48" fmla="*/ 602457 h 866775"/>
                    <a:gd name="connsiteX49" fmla="*/ 590550 w 990600"/>
                    <a:gd name="connsiteY49" fmla="*/ 664369 h 866775"/>
                    <a:gd name="connsiteX50" fmla="*/ 747713 w 990600"/>
                    <a:gd name="connsiteY50" fmla="*/ 614363 h 866775"/>
                    <a:gd name="connsiteX51" fmla="*/ 847725 w 990600"/>
                    <a:gd name="connsiteY51" fmla="*/ 628650 h 866775"/>
                    <a:gd name="connsiteX52" fmla="*/ 990600 w 990600"/>
                    <a:gd name="connsiteY52" fmla="*/ 628650 h 866775"/>
                    <a:gd name="connsiteX53" fmla="*/ 835819 w 990600"/>
                    <a:gd name="connsiteY53" fmla="*/ 695325 h 866775"/>
                    <a:gd name="connsiteX54" fmla="*/ 759619 w 990600"/>
                    <a:gd name="connsiteY54" fmla="*/ 750094 h 866775"/>
                    <a:gd name="connsiteX55" fmla="*/ 683419 w 990600"/>
                    <a:gd name="connsiteY55" fmla="*/ 766763 h 866775"/>
                    <a:gd name="connsiteX56" fmla="*/ 640557 w 990600"/>
                    <a:gd name="connsiteY56" fmla="*/ 766763 h 866775"/>
                    <a:gd name="connsiteX57" fmla="*/ 704850 w 990600"/>
                    <a:gd name="connsiteY57" fmla="*/ 809625 h 866775"/>
                    <a:gd name="connsiteX58" fmla="*/ 750094 w 990600"/>
                    <a:gd name="connsiteY58" fmla="*/ 866775 h 866775"/>
                    <a:gd name="connsiteX59" fmla="*/ 661988 w 990600"/>
                    <a:gd name="connsiteY59" fmla="*/ 838200 h 866775"/>
                    <a:gd name="connsiteX60" fmla="*/ 607219 w 990600"/>
                    <a:gd name="connsiteY60" fmla="*/ 838200 h 866775"/>
                    <a:gd name="connsiteX61" fmla="*/ 545307 w 990600"/>
                    <a:gd name="connsiteY61" fmla="*/ 800100 h 866775"/>
                    <a:gd name="connsiteX62" fmla="*/ 478632 w 990600"/>
                    <a:gd name="connsiteY62" fmla="*/ 745332 h 866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990600" h="866775">
                      <a:moveTo>
                        <a:pt x="478632" y="745332"/>
                      </a:moveTo>
                      <a:lnTo>
                        <a:pt x="411957" y="781050"/>
                      </a:lnTo>
                      <a:lnTo>
                        <a:pt x="364332" y="816769"/>
                      </a:lnTo>
                      <a:lnTo>
                        <a:pt x="309563" y="833438"/>
                      </a:lnTo>
                      <a:lnTo>
                        <a:pt x="259557" y="842963"/>
                      </a:lnTo>
                      <a:lnTo>
                        <a:pt x="207169" y="847725"/>
                      </a:lnTo>
                      <a:lnTo>
                        <a:pt x="259557" y="804863"/>
                      </a:lnTo>
                      <a:lnTo>
                        <a:pt x="288132" y="778669"/>
                      </a:lnTo>
                      <a:lnTo>
                        <a:pt x="319088" y="745332"/>
                      </a:lnTo>
                      <a:lnTo>
                        <a:pt x="230982" y="738188"/>
                      </a:lnTo>
                      <a:lnTo>
                        <a:pt x="178594" y="716757"/>
                      </a:lnTo>
                      <a:lnTo>
                        <a:pt x="130969" y="676275"/>
                      </a:lnTo>
                      <a:lnTo>
                        <a:pt x="69057" y="638175"/>
                      </a:lnTo>
                      <a:lnTo>
                        <a:pt x="0" y="583407"/>
                      </a:lnTo>
                      <a:lnTo>
                        <a:pt x="126207" y="619125"/>
                      </a:lnTo>
                      <a:lnTo>
                        <a:pt x="185738" y="609600"/>
                      </a:lnTo>
                      <a:lnTo>
                        <a:pt x="230982" y="602457"/>
                      </a:lnTo>
                      <a:lnTo>
                        <a:pt x="311944" y="621507"/>
                      </a:lnTo>
                      <a:lnTo>
                        <a:pt x="219075" y="550069"/>
                      </a:lnTo>
                      <a:lnTo>
                        <a:pt x="192882" y="488157"/>
                      </a:lnTo>
                      <a:lnTo>
                        <a:pt x="161925" y="395288"/>
                      </a:lnTo>
                      <a:lnTo>
                        <a:pt x="147638" y="333375"/>
                      </a:lnTo>
                      <a:lnTo>
                        <a:pt x="92869" y="226219"/>
                      </a:lnTo>
                      <a:lnTo>
                        <a:pt x="216694" y="354807"/>
                      </a:lnTo>
                      <a:lnTo>
                        <a:pt x="271463" y="366713"/>
                      </a:lnTo>
                      <a:lnTo>
                        <a:pt x="321469" y="395288"/>
                      </a:lnTo>
                      <a:lnTo>
                        <a:pt x="383382" y="469107"/>
                      </a:lnTo>
                      <a:lnTo>
                        <a:pt x="371475" y="373857"/>
                      </a:lnTo>
                      <a:lnTo>
                        <a:pt x="390525" y="295275"/>
                      </a:lnTo>
                      <a:lnTo>
                        <a:pt x="423863" y="219075"/>
                      </a:lnTo>
                      <a:lnTo>
                        <a:pt x="447675" y="145257"/>
                      </a:lnTo>
                      <a:lnTo>
                        <a:pt x="454819" y="73819"/>
                      </a:lnTo>
                      <a:lnTo>
                        <a:pt x="490538" y="0"/>
                      </a:lnTo>
                      <a:lnTo>
                        <a:pt x="497682" y="90488"/>
                      </a:lnTo>
                      <a:cubicBezTo>
                        <a:pt x="498476" y="119063"/>
                        <a:pt x="499269" y="147638"/>
                        <a:pt x="500063" y="176213"/>
                      </a:cubicBezTo>
                      <a:lnTo>
                        <a:pt x="528638" y="276225"/>
                      </a:lnTo>
                      <a:lnTo>
                        <a:pt x="561975" y="350044"/>
                      </a:lnTo>
                      <a:lnTo>
                        <a:pt x="573882" y="426244"/>
                      </a:lnTo>
                      <a:lnTo>
                        <a:pt x="561975" y="502444"/>
                      </a:lnTo>
                      <a:lnTo>
                        <a:pt x="616744" y="404813"/>
                      </a:lnTo>
                      <a:lnTo>
                        <a:pt x="716757" y="359569"/>
                      </a:lnTo>
                      <a:lnTo>
                        <a:pt x="792957" y="328613"/>
                      </a:lnTo>
                      <a:lnTo>
                        <a:pt x="845344" y="276225"/>
                      </a:lnTo>
                      <a:lnTo>
                        <a:pt x="892969" y="250032"/>
                      </a:lnTo>
                      <a:lnTo>
                        <a:pt x="852488" y="326232"/>
                      </a:lnTo>
                      <a:lnTo>
                        <a:pt x="797719" y="397669"/>
                      </a:lnTo>
                      <a:lnTo>
                        <a:pt x="785813" y="473869"/>
                      </a:lnTo>
                      <a:lnTo>
                        <a:pt x="747713" y="547688"/>
                      </a:lnTo>
                      <a:lnTo>
                        <a:pt x="695325" y="602457"/>
                      </a:lnTo>
                      <a:lnTo>
                        <a:pt x="590550" y="664369"/>
                      </a:lnTo>
                      <a:lnTo>
                        <a:pt x="747713" y="614363"/>
                      </a:lnTo>
                      <a:lnTo>
                        <a:pt x="847725" y="628650"/>
                      </a:lnTo>
                      <a:lnTo>
                        <a:pt x="990600" y="628650"/>
                      </a:lnTo>
                      <a:lnTo>
                        <a:pt x="835819" y="695325"/>
                      </a:lnTo>
                      <a:lnTo>
                        <a:pt x="759619" y="750094"/>
                      </a:lnTo>
                      <a:lnTo>
                        <a:pt x="683419" y="766763"/>
                      </a:lnTo>
                      <a:lnTo>
                        <a:pt x="640557" y="766763"/>
                      </a:lnTo>
                      <a:lnTo>
                        <a:pt x="704850" y="809625"/>
                      </a:lnTo>
                      <a:lnTo>
                        <a:pt x="750094" y="866775"/>
                      </a:lnTo>
                      <a:lnTo>
                        <a:pt x="661988" y="838200"/>
                      </a:lnTo>
                      <a:lnTo>
                        <a:pt x="607219" y="838200"/>
                      </a:lnTo>
                      <a:lnTo>
                        <a:pt x="545307" y="800100"/>
                      </a:lnTo>
                      <a:lnTo>
                        <a:pt x="478632" y="745332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Forma livre 59"/>
                <p:cNvSpPr/>
                <p:nvPr/>
              </p:nvSpPr>
              <p:spPr>
                <a:xfrm>
                  <a:off x="1335881" y="3890963"/>
                  <a:ext cx="11907" cy="485775"/>
                </a:xfrm>
                <a:custGeom>
                  <a:avLst/>
                  <a:gdLst>
                    <a:gd name="connsiteX0" fmla="*/ 11907 w 11907"/>
                    <a:gd name="connsiteY0" fmla="*/ 485775 h 485775"/>
                    <a:gd name="connsiteX1" fmla="*/ 0 w 11907"/>
                    <a:gd name="connsiteY1" fmla="*/ 0 h 485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907" h="485775">
                      <a:moveTo>
                        <a:pt x="11907" y="485775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Forma livre 60"/>
                <p:cNvSpPr/>
                <p:nvPr/>
              </p:nvSpPr>
              <p:spPr>
                <a:xfrm>
                  <a:off x="1343025" y="4102894"/>
                  <a:ext cx="211931" cy="273844"/>
                </a:xfrm>
                <a:custGeom>
                  <a:avLst/>
                  <a:gdLst>
                    <a:gd name="connsiteX0" fmla="*/ 0 w 211931"/>
                    <a:gd name="connsiteY0" fmla="*/ 273844 h 273844"/>
                    <a:gd name="connsiteX1" fmla="*/ 211931 w 211931"/>
                    <a:gd name="connsiteY1" fmla="*/ 0 h 273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1931" h="273844">
                      <a:moveTo>
                        <a:pt x="0" y="273844"/>
                      </a:moveTo>
                      <a:lnTo>
                        <a:pt x="211931" y="0"/>
                      </a:lnTo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Forma livre 61"/>
                <p:cNvSpPr/>
                <p:nvPr/>
              </p:nvSpPr>
              <p:spPr>
                <a:xfrm>
                  <a:off x="1123950" y="4076700"/>
                  <a:ext cx="216694" cy="300038"/>
                </a:xfrm>
                <a:custGeom>
                  <a:avLst/>
                  <a:gdLst>
                    <a:gd name="connsiteX0" fmla="*/ 216694 w 216694"/>
                    <a:gd name="connsiteY0" fmla="*/ 300038 h 300038"/>
                    <a:gd name="connsiteX1" fmla="*/ 0 w 216694"/>
                    <a:gd name="connsiteY1" fmla="*/ 0 h 300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6694" h="300038">
                      <a:moveTo>
                        <a:pt x="216694" y="300038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Forma livre 62"/>
                <p:cNvSpPr/>
                <p:nvPr/>
              </p:nvSpPr>
              <p:spPr>
                <a:xfrm>
                  <a:off x="1343025" y="4312444"/>
                  <a:ext cx="278606" cy="66675"/>
                </a:xfrm>
                <a:custGeom>
                  <a:avLst/>
                  <a:gdLst>
                    <a:gd name="connsiteX0" fmla="*/ 0 w 278606"/>
                    <a:gd name="connsiteY0" fmla="*/ 66675 h 66675"/>
                    <a:gd name="connsiteX1" fmla="*/ 278606 w 278606"/>
                    <a:gd name="connsiteY1" fmla="*/ 0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8606" h="66675">
                      <a:moveTo>
                        <a:pt x="0" y="66675"/>
                      </a:moveTo>
                      <a:lnTo>
                        <a:pt x="278606" y="0"/>
                      </a:lnTo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Forma livre 63"/>
                <p:cNvSpPr/>
                <p:nvPr/>
              </p:nvSpPr>
              <p:spPr>
                <a:xfrm>
                  <a:off x="1152525" y="4319588"/>
                  <a:ext cx="185738" cy="59531"/>
                </a:xfrm>
                <a:custGeom>
                  <a:avLst/>
                  <a:gdLst>
                    <a:gd name="connsiteX0" fmla="*/ 185738 w 185738"/>
                    <a:gd name="connsiteY0" fmla="*/ 59531 h 59531"/>
                    <a:gd name="connsiteX1" fmla="*/ 0 w 185738"/>
                    <a:gd name="connsiteY1" fmla="*/ 0 h 59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5738" h="59531">
                      <a:moveTo>
                        <a:pt x="185738" y="59531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5" name="CaixaDeTexto 54"/>
              <p:cNvSpPr txBox="1"/>
              <p:nvPr/>
            </p:nvSpPr>
            <p:spPr>
              <a:xfrm>
                <a:off x="5571338" y="4262184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smtClean="0"/>
                  <a:t>÷</a:t>
                </a:r>
                <a:endParaRPr lang="pt-BR" sz="2000" dirty="0"/>
              </a:p>
            </p:txBody>
          </p:sp>
          <p:grpSp>
            <p:nvGrpSpPr>
              <p:cNvPr id="56" name="Grupo 55"/>
              <p:cNvGrpSpPr/>
              <p:nvPr/>
            </p:nvGrpSpPr>
            <p:grpSpPr>
              <a:xfrm>
                <a:off x="5883279" y="4119565"/>
                <a:ext cx="732993" cy="641136"/>
                <a:chOff x="4703103" y="3802001"/>
                <a:chExt cx="732993" cy="641136"/>
              </a:xfrm>
            </p:grpSpPr>
            <p:sp>
              <p:nvSpPr>
                <p:cNvPr id="57" name="Forma livre 56"/>
                <p:cNvSpPr/>
                <p:nvPr/>
              </p:nvSpPr>
              <p:spPr>
                <a:xfrm>
                  <a:off x="4703103" y="3802002"/>
                  <a:ext cx="732725" cy="641135"/>
                </a:xfrm>
                <a:custGeom>
                  <a:avLst/>
                  <a:gdLst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216694 w 990600"/>
                    <a:gd name="connsiteY23" fmla="*/ 354807 h 866775"/>
                    <a:gd name="connsiteX24" fmla="*/ 271463 w 990600"/>
                    <a:gd name="connsiteY24" fmla="*/ 366713 h 866775"/>
                    <a:gd name="connsiteX25" fmla="*/ 321469 w 990600"/>
                    <a:gd name="connsiteY25" fmla="*/ 395288 h 866775"/>
                    <a:gd name="connsiteX26" fmla="*/ 383382 w 990600"/>
                    <a:gd name="connsiteY26" fmla="*/ 469107 h 866775"/>
                    <a:gd name="connsiteX27" fmla="*/ 371475 w 990600"/>
                    <a:gd name="connsiteY27" fmla="*/ 373857 h 866775"/>
                    <a:gd name="connsiteX28" fmla="*/ 390525 w 990600"/>
                    <a:gd name="connsiteY28" fmla="*/ 295275 h 866775"/>
                    <a:gd name="connsiteX29" fmla="*/ 423863 w 990600"/>
                    <a:gd name="connsiteY29" fmla="*/ 219075 h 866775"/>
                    <a:gd name="connsiteX30" fmla="*/ 447675 w 990600"/>
                    <a:gd name="connsiteY30" fmla="*/ 145257 h 866775"/>
                    <a:gd name="connsiteX31" fmla="*/ 454819 w 990600"/>
                    <a:gd name="connsiteY31" fmla="*/ 73819 h 866775"/>
                    <a:gd name="connsiteX32" fmla="*/ 490538 w 990600"/>
                    <a:gd name="connsiteY32" fmla="*/ 0 h 866775"/>
                    <a:gd name="connsiteX33" fmla="*/ 497682 w 990600"/>
                    <a:gd name="connsiteY33" fmla="*/ 90488 h 866775"/>
                    <a:gd name="connsiteX34" fmla="*/ 500063 w 990600"/>
                    <a:gd name="connsiteY34" fmla="*/ 176213 h 866775"/>
                    <a:gd name="connsiteX35" fmla="*/ 528638 w 990600"/>
                    <a:gd name="connsiteY35" fmla="*/ 276225 h 866775"/>
                    <a:gd name="connsiteX36" fmla="*/ 561975 w 990600"/>
                    <a:gd name="connsiteY36" fmla="*/ 350044 h 866775"/>
                    <a:gd name="connsiteX37" fmla="*/ 573882 w 990600"/>
                    <a:gd name="connsiteY37" fmla="*/ 426244 h 866775"/>
                    <a:gd name="connsiteX38" fmla="*/ 561975 w 990600"/>
                    <a:gd name="connsiteY38" fmla="*/ 502444 h 866775"/>
                    <a:gd name="connsiteX39" fmla="*/ 616744 w 990600"/>
                    <a:gd name="connsiteY39" fmla="*/ 404813 h 866775"/>
                    <a:gd name="connsiteX40" fmla="*/ 716757 w 990600"/>
                    <a:gd name="connsiteY40" fmla="*/ 359569 h 866775"/>
                    <a:gd name="connsiteX41" fmla="*/ 792957 w 990600"/>
                    <a:gd name="connsiteY41" fmla="*/ 328613 h 866775"/>
                    <a:gd name="connsiteX42" fmla="*/ 845344 w 990600"/>
                    <a:gd name="connsiteY42" fmla="*/ 276225 h 866775"/>
                    <a:gd name="connsiteX43" fmla="*/ 892969 w 990600"/>
                    <a:gd name="connsiteY43" fmla="*/ 250032 h 866775"/>
                    <a:gd name="connsiteX44" fmla="*/ 852488 w 990600"/>
                    <a:gd name="connsiteY44" fmla="*/ 326232 h 866775"/>
                    <a:gd name="connsiteX45" fmla="*/ 797719 w 990600"/>
                    <a:gd name="connsiteY45" fmla="*/ 397669 h 866775"/>
                    <a:gd name="connsiteX46" fmla="*/ 785813 w 990600"/>
                    <a:gd name="connsiteY46" fmla="*/ 473869 h 866775"/>
                    <a:gd name="connsiteX47" fmla="*/ 747713 w 990600"/>
                    <a:gd name="connsiteY47" fmla="*/ 547688 h 866775"/>
                    <a:gd name="connsiteX48" fmla="*/ 695325 w 990600"/>
                    <a:gd name="connsiteY48" fmla="*/ 602457 h 866775"/>
                    <a:gd name="connsiteX49" fmla="*/ 590550 w 990600"/>
                    <a:gd name="connsiteY49" fmla="*/ 664369 h 866775"/>
                    <a:gd name="connsiteX50" fmla="*/ 747713 w 990600"/>
                    <a:gd name="connsiteY50" fmla="*/ 614363 h 866775"/>
                    <a:gd name="connsiteX51" fmla="*/ 847725 w 990600"/>
                    <a:gd name="connsiteY51" fmla="*/ 628650 h 866775"/>
                    <a:gd name="connsiteX52" fmla="*/ 990600 w 990600"/>
                    <a:gd name="connsiteY52" fmla="*/ 628650 h 866775"/>
                    <a:gd name="connsiteX53" fmla="*/ 835819 w 990600"/>
                    <a:gd name="connsiteY53" fmla="*/ 695325 h 866775"/>
                    <a:gd name="connsiteX54" fmla="*/ 759619 w 990600"/>
                    <a:gd name="connsiteY54" fmla="*/ 750094 h 866775"/>
                    <a:gd name="connsiteX55" fmla="*/ 683419 w 990600"/>
                    <a:gd name="connsiteY55" fmla="*/ 766763 h 866775"/>
                    <a:gd name="connsiteX56" fmla="*/ 640557 w 990600"/>
                    <a:gd name="connsiteY56" fmla="*/ 766763 h 866775"/>
                    <a:gd name="connsiteX57" fmla="*/ 704850 w 990600"/>
                    <a:gd name="connsiteY57" fmla="*/ 809625 h 866775"/>
                    <a:gd name="connsiteX58" fmla="*/ 750094 w 990600"/>
                    <a:gd name="connsiteY58" fmla="*/ 866775 h 866775"/>
                    <a:gd name="connsiteX59" fmla="*/ 661988 w 990600"/>
                    <a:gd name="connsiteY59" fmla="*/ 838200 h 866775"/>
                    <a:gd name="connsiteX60" fmla="*/ 607219 w 990600"/>
                    <a:gd name="connsiteY60" fmla="*/ 838200 h 866775"/>
                    <a:gd name="connsiteX61" fmla="*/ 545307 w 990600"/>
                    <a:gd name="connsiteY61" fmla="*/ 800100 h 866775"/>
                    <a:gd name="connsiteX62" fmla="*/ 478632 w 990600"/>
                    <a:gd name="connsiteY62" fmla="*/ 745332 h 866775"/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216694 w 990600"/>
                    <a:gd name="connsiteY23" fmla="*/ 354807 h 866775"/>
                    <a:gd name="connsiteX24" fmla="*/ 271463 w 990600"/>
                    <a:gd name="connsiteY24" fmla="*/ 366713 h 866775"/>
                    <a:gd name="connsiteX25" fmla="*/ 321469 w 990600"/>
                    <a:gd name="connsiteY25" fmla="*/ 395288 h 866775"/>
                    <a:gd name="connsiteX26" fmla="*/ 371475 w 990600"/>
                    <a:gd name="connsiteY26" fmla="*/ 373857 h 866775"/>
                    <a:gd name="connsiteX27" fmla="*/ 390525 w 990600"/>
                    <a:gd name="connsiteY27" fmla="*/ 295275 h 866775"/>
                    <a:gd name="connsiteX28" fmla="*/ 423863 w 990600"/>
                    <a:gd name="connsiteY28" fmla="*/ 219075 h 866775"/>
                    <a:gd name="connsiteX29" fmla="*/ 447675 w 990600"/>
                    <a:gd name="connsiteY29" fmla="*/ 145257 h 866775"/>
                    <a:gd name="connsiteX30" fmla="*/ 454819 w 990600"/>
                    <a:gd name="connsiteY30" fmla="*/ 73819 h 866775"/>
                    <a:gd name="connsiteX31" fmla="*/ 490538 w 990600"/>
                    <a:gd name="connsiteY31" fmla="*/ 0 h 866775"/>
                    <a:gd name="connsiteX32" fmla="*/ 497682 w 990600"/>
                    <a:gd name="connsiteY32" fmla="*/ 90488 h 866775"/>
                    <a:gd name="connsiteX33" fmla="*/ 500063 w 990600"/>
                    <a:gd name="connsiteY33" fmla="*/ 176213 h 866775"/>
                    <a:gd name="connsiteX34" fmla="*/ 528638 w 990600"/>
                    <a:gd name="connsiteY34" fmla="*/ 276225 h 866775"/>
                    <a:gd name="connsiteX35" fmla="*/ 561975 w 990600"/>
                    <a:gd name="connsiteY35" fmla="*/ 350044 h 866775"/>
                    <a:gd name="connsiteX36" fmla="*/ 573882 w 990600"/>
                    <a:gd name="connsiteY36" fmla="*/ 426244 h 866775"/>
                    <a:gd name="connsiteX37" fmla="*/ 561975 w 990600"/>
                    <a:gd name="connsiteY37" fmla="*/ 502444 h 866775"/>
                    <a:gd name="connsiteX38" fmla="*/ 616744 w 990600"/>
                    <a:gd name="connsiteY38" fmla="*/ 404813 h 866775"/>
                    <a:gd name="connsiteX39" fmla="*/ 716757 w 990600"/>
                    <a:gd name="connsiteY39" fmla="*/ 359569 h 866775"/>
                    <a:gd name="connsiteX40" fmla="*/ 792957 w 990600"/>
                    <a:gd name="connsiteY40" fmla="*/ 328613 h 866775"/>
                    <a:gd name="connsiteX41" fmla="*/ 845344 w 990600"/>
                    <a:gd name="connsiteY41" fmla="*/ 276225 h 866775"/>
                    <a:gd name="connsiteX42" fmla="*/ 892969 w 990600"/>
                    <a:gd name="connsiteY42" fmla="*/ 250032 h 866775"/>
                    <a:gd name="connsiteX43" fmla="*/ 852488 w 990600"/>
                    <a:gd name="connsiteY43" fmla="*/ 326232 h 866775"/>
                    <a:gd name="connsiteX44" fmla="*/ 797719 w 990600"/>
                    <a:gd name="connsiteY44" fmla="*/ 397669 h 866775"/>
                    <a:gd name="connsiteX45" fmla="*/ 785813 w 990600"/>
                    <a:gd name="connsiteY45" fmla="*/ 473869 h 866775"/>
                    <a:gd name="connsiteX46" fmla="*/ 747713 w 990600"/>
                    <a:gd name="connsiteY46" fmla="*/ 547688 h 866775"/>
                    <a:gd name="connsiteX47" fmla="*/ 695325 w 990600"/>
                    <a:gd name="connsiteY47" fmla="*/ 602457 h 866775"/>
                    <a:gd name="connsiteX48" fmla="*/ 590550 w 990600"/>
                    <a:gd name="connsiteY48" fmla="*/ 664369 h 866775"/>
                    <a:gd name="connsiteX49" fmla="*/ 747713 w 990600"/>
                    <a:gd name="connsiteY49" fmla="*/ 614363 h 866775"/>
                    <a:gd name="connsiteX50" fmla="*/ 847725 w 990600"/>
                    <a:gd name="connsiteY50" fmla="*/ 628650 h 866775"/>
                    <a:gd name="connsiteX51" fmla="*/ 990600 w 990600"/>
                    <a:gd name="connsiteY51" fmla="*/ 628650 h 866775"/>
                    <a:gd name="connsiteX52" fmla="*/ 835819 w 990600"/>
                    <a:gd name="connsiteY52" fmla="*/ 695325 h 866775"/>
                    <a:gd name="connsiteX53" fmla="*/ 759619 w 990600"/>
                    <a:gd name="connsiteY53" fmla="*/ 750094 h 866775"/>
                    <a:gd name="connsiteX54" fmla="*/ 683419 w 990600"/>
                    <a:gd name="connsiteY54" fmla="*/ 766763 h 866775"/>
                    <a:gd name="connsiteX55" fmla="*/ 640557 w 990600"/>
                    <a:gd name="connsiteY55" fmla="*/ 766763 h 866775"/>
                    <a:gd name="connsiteX56" fmla="*/ 704850 w 990600"/>
                    <a:gd name="connsiteY56" fmla="*/ 809625 h 866775"/>
                    <a:gd name="connsiteX57" fmla="*/ 750094 w 990600"/>
                    <a:gd name="connsiteY57" fmla="*/ 866775 h 866775"/>
                    <a:gd name="connsiteX58" fmla="*/ 661988 w 990600"/>
                    <a:gd name="connsiteY58" fmla="*/ 838200 h 866775"/>
                    <a:gd name="connsiteX59" fmla="*/ 607219 w 990600"/>
                    <a:gd name="connsiteY59" fmla="*/ 838200 h 866775"/>
                    <a:gd name="connsiteX60" fmla="*/ 545307 w 990600"/>
                    <a:gd name="connsiteY60" fmla="*/ 800100 h 866775"/>
                    <a:gd name="connsiteX61" fmla="*/ 478632 w 990600"/>
                    <a:gd name="connsiteY61" fmla="*/ 745332 h 866775"/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216694 w 990600"/>
                    <a:gd name="connsiteY23" fmla="*/ 354807 h 866775"/>
                    <a:gd name="connsiteX24" fmla="*/ 271463 w 990600"/>
                    <a:gd name="connsiteY24" fmla="*/ 366713 h 866775"/>
                    <a:gd name="connsiteX25" fmla="*/ 321469 w 990600"/>
                    <a:gd name="connsiteY25" fmla="*/ 395288 h 866775"/>
                    <a:gd name="connsiteX26" fmla="*/ 390525 w 990600"/>
                    <a:gd name="connsiteY26" fmla="*/ 295275 h 866775"/>
                    <a:gd name="connsiteX27" fmla="*/ 423863 w 990600"/>
                    <a:gd name="connsiteY27" fmla="*/ 219075 h 866775"/>
                    <a:gd name="connsiteX28" fmla="*/ 447675 w 990600"/>
                    <a:gd name="connsiteY28" fmla="*/ 145257 h 866775"/>
                    <a:gd name="connsiteX29" fmla="*/ 454819 w 990600"/>
                    <a:gd name="connsiteY29" fmla="*/ 73819 h 866775"/>
                    <a:gd name="connsiteX30" fmla="*/ 490538 w 990600"/>
                    <a:gd name="connsiteY30" fmla="*/ 0 h 866775"/>
                    <a:gd name="connsiteX31" fmla="*/ 497682 w 990600"/>
                    <a:gd name="connsiteY31" fmla="*/ 90488 h 866775"/>
                    <a:gd name="connsiteX32" fmla="*/ 500063 w 990600"/>
                    <a:gd name="connsiteY32" fmla="*/ 176213 h 866775"/>
                    <a:gd name="connsiteX33" fmla="*/ 528638 w 990600"/>
                    <a:gd name="connsiteY33" fmla="*/ 276225 h 866775"/>
                    <a:gd name="connsiteX34" fmla="*/ 561975 w 990600"/>
                    <a:gd name="connsiteY34" fmla="*/ 350044 h 866775"/>
                    <a:gd name="connsiteX35" fmla="*/ 573882 w 990600"/>
                    <a:gd name="connsiteY35" fmla="*/ 426244 h 866775"/>
                    <a:gd name="connsiteX36" fmla="*/ 561975 w 990600"/>
                    <a:gd name="connsiteY36" fmla="*/ 502444 h 866775"/>
                    <a:gd name="connsiteX37" fmla="*/ 616744 w 990600"/>
                    <a:gd name="connsiteY37" fmla="*/ 404813 h 866775"/>
                    <a:gd name="connsiteX38" fmla="*/ 716757 w 990600"/>
                    <a:gd name="connsiteY38" fmla="*/ 359569 h 866775"/>
                    <a:gd name="connsiteX39" fmla="*/ 792957 w 990600"/>
                    <a:gd name="connsiteY39" fmla="*/ 328613 h 866775"/>
                    <a:gd name="connsiteX40" fmla="*/ 845344 w 990600"/>
                    <a:gd name="connsiteY40" fmla="*/ 276225 h 866775"/>
                    <a:gd name="connsiteX41" fmla="*/ 892969 w 990600"/>
                    <a:gd name="connsiteY41" fmla="*/ 250032 h 866775"/>
                    <a:gd name="connsiteX42" fmla="*/ 852488 w 990600"/>
                    <a:gd name="connsiteY42" fmla="*/ 326232 h 866775"/>
                    <a:gd name="connsiteX43" fmla="*/ 797719 w 990600"/>
                    <a:gd name="connsiteY43" fmla="*/ 397669 h 866775"/>
                    <a:gd name="connsiteX44" fmla="*/ 785813 w 990600"/>
                    <a:gd name="connsiteY44" fmla="*/ 473869 h 866775"/>
                    <a:gd name="connsiteX45" fmla="*/ 747713 w 990600"/>
                    <a:gd name="connsiteY45" fmla="*/ 547688 h 866775"/>
                    <a:gd name="connsiteX46" fmla="*/ 695325 w 990600"/>
                    <a:gd name="connsiteY46" fmla="*/ 602457 h 866775"/>
                    <a:gd name="connsiteX47" fmla="*/ 590550 w 990600"/>
                    <a:gd name="connsiteY47" fmla="*/ 664369 h 866775"/>
                    <a:gd name="connsiteX48" fmla="*/ 747713 w 990600"/>
                    <a:gd name="connsiteY48" fmla="*/ 614363 h 866775"/>
                    <a:gd name="connsiteX49" fmla="*/ 847725 w 990600"/>
                    <a:gd name="connsiteY49" fmla="*/ 628650 h 866775"/>
                    <a:gd name="connsiteX50" fmla="*/ 990600 w 990600"/>
                    <a:gd name="connsiteY50" fmla="*/ 628650 h 866775"/>
                    <a:gd name="connsiteX51" fmla="*/ 835819 w 990600"/>
                    <a:gd name="connsiteY51" fmla="*/ 695325 h 866775"/>
                    <a:gd name="connsiteX52" fmla="*/ 759619 w 990600"/>
                    <a:gd name="connsiteY52" fmla="*/ 750094 h 866775"/>
                    <a:gd name="connsiteX53" fmla="*/ 683419 w 990600"/>
                    <a:gd name="connsiteY53" fmla="*/ 766763 h 866775"/>
                    <a:gd name="connsiteX54" fmla="*/ 640557 w 990600"/>
                    <a:gd name="connsiteY54" fmla="*/ 766763 h 866775"/>
                    <a:gd name="connsiteX55" fmla="*/ 704850 w 990600"/>
                    <a:gd name="connsiteY55" fmla="*/ 809625 h 866775"/>
                    <a:gd name="connsiteX56" fmla="*/ 750094 w 990600"/>
                    <a:gd name="connsiteY56" fmla="*/ 866775 h 866775"/>
                    <a:gd name="connsiteX57" fmla="*/ 661988 w 990600"/>
                    <a:gd name="connsiteY57" fmla="*/ 838200 h 866775"/>
                    <a:gd name="connsiteX58" fmla="*/ 607219 w 990600"/>
                    <a:gd name="connsiteY58" fmla="*/ 838200 h 866775"/>
                    <a:gd name="connsiteX59" fmla="*/ 545307 w 990600"/>
                    <a:gd name="connsiteY59" fmla="*/ 800100 h 866775"/>
                    <a:gd name="connsiteX60" fmla="*/ 478632 w 990600"/>
                    <a:gd name="connsiteY60" fmla="*/ 745332 h 866775"/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216694 w 990600"/>
                    <a:gd name="connsiteY23" fmla="*/ 354807 h 866775"/>
                    <a:gd name="connsiteX24" fmla="*/ 271463 w 990600"/>
                    <a:gd name="connsiteY24" fmla="*/ 366713 h 866775"/>
                    <a:gd name="connsiteX25" fmla="*/ 390525 w 990600"/>
                    <a:gd name="connsiteY25" fmla="*/ 295275 h 866775"/>
                    <a:gd name="connsiteX26" fmla="*/ 423863 w 990600"/>
                    <a:gd name="connsiteY26" fmla="*/ 219075 h 866775"/>
                    <a:gd name="connsiteX27" fmla="*/ 447675 w 990600"/>
                    <a:gd name="connsiteY27" fmla="*/ 145257 h 866775"/>
                    <a:gd name="connsiteX28" fmla="*/ 454819 w 990600"/>
                    <a:gd name="connsiteY28" fmla="*/ 73819 h 866775"/>
                    <a:gd name="connsiteX29" fmla="*/ 490538 w 990600"/>
                    <a:gd name="connsiteY29" fmla="*/ 0 h 866775"/>
                    <a:gd name="connsiteX30" fmla="*/ 497682 w 990600"/>
                    <a:gd name="connsiteY30" fmla="*/ 90488 h 866775"/>
                    <a:gd name="connsiteX31" fmla="*/ 500063 w 990600"/>
                    <a:gd name="connsiteY31" fmla="*/ 176213 h 866775"/>
                    <a:gd name="connsiteX32" fmla="*/ 528638 w 990600"/>
                    <a:gd name="connsiteY32" fmla="*/ 276225 h 866775"/>
                    <a:gd name="connsiteX33" fmla="*/ 561975 w 990600"/>
                    <a:gd name="connsiteY33" fmla="*/ 350044 h 866775"/>
                    <a:gd name="connsiteX34" fmla="*/ 573882 w 990600"/>
                    <a:gd name="connsiteY34" fmla="*/ 426244 h 866775"/>
                    <a:gd name="connsiteX35" fmla="*/ 561975 w 990600"/>
                    <a:gd name="connsiteY35" fmla="*/ 502444 h 866775"/>
                    <a:gd name="connsiteX36" fmla="*/ 616744 w 990600"/>
                    <a:gd name="connsiteY36" fmla="*/ 404813 h 866775"/>
                    <a:gd name="connsiteX37" fmla="*/ 716757 w 990600"/>
                    <a:gd name="connsiteY37" fmla="*/ 359569 h 866775"/>
                    <a:gd name="connsiteX38" fmla="*/ 792957 w 990600"/>
                    <a:gd name="connsiteY38" fmla="*/ 328613 h 866775"/>
                    <a:gd name="connsiteX39" fmla="*/ 845344 w 990600"/>
                    <a:gd name="connsiteY39" fmla="*/ 276225 h 866775"/>
                    <a:gd name="connsiteX40" fmla="*/ 892969 w 990600"/>
                    <a:gd name="connsiteY40" fmla="*/ 250032 h 866775"/>
                    <a:gd name="connsiteX41" fmla="*/ 852488 w 990600"/>
                    <a:gd name="connsiteY41" fmla="*/ 326232 h 866775"/>
                    <a:gd name="connsiteX42" fmla="*/ 797719 w 990600"/>
                    <a:gd name="connsiteY42" fmla="*/ 397669 h 866775"/>
                    <a:gd name="connsiteX43" fmla="*/ 785813 w 990600"/>
                    <a:gd name="connsiteY43" fmla="*/ 473869 h 866775"/>
                    <a:gd name="connsiteX44" fmla="*/ 747713 w 990600"/>
                    <a:gd name="connsiteY44" fmla="*/ 547688 h 866775"/>
                    <a:gd name="connsiteX45" fmla="*/ 695325 w 990600"/>
                    <a:gd name="connsiteY45" fmla="*/ 602457 h 866775"/>
                    <a:gd name="connsiteX46" fmla="*/ 590550 w 990600"/>
                    <a:gd name="connsiteY46" fmla="*/ 664369 h 866775"/>
                    <a:gd name="connsiteX47" fmla="*/ 747713 w 990600"/>
                    <a:gd name="connsiteY47" fmla="*/ 614363 h 866775"/>
                    <a:gd name="connsiteX48" fmla="*/ 847725 w 990600"/>
                    <a:gd name="connsiteY48" fmla="*/ 628650 h 866775"/>
                    <a:gd name="connsiteX49" fmla="*/ 990600 w 990600"/>
                    <a:gd name="connsiteY49" fmla="*/ 628650 h 866775"/>
                    <a:gd name="connsiteX50" fmla="*/ 835819 w 990600"/>
                    <a:gd name="connsiteY50" fmla="*/ 695325 h 866775"/>
                    <a:gd name="connsiteX51" fmla="*/ 759619 w 990600"/>
                    <a:gd name="connsiteY51" fmla="*/ 750094 h 866775"/>
                    <a:gd name="connsiteX52" fmla="*/ 683419 w 990600"/>
                    <a:gd name="connsiteY52" fmla="*/ 766763 h 866775"/>
                    <a:gd name="connsiteX53" fmla="*/ 640557 w 990600"/>
                    <a:gd name="connsiteY53" fmla="*/ 766763 h 866775"/>
                    <a:gd name="connsiteX54" fmla="*/ 704850 w 990600"/>
                    <a:gd name="connsiteY54" fmla="*/ 809625 h 866775"/>
                    <a:gd name="connsiteX55" fmla="*/ 750094 w 990600"/>
                    <a:gd name="connsiteY55" fmla="*/ 866775 h 866775"/>
                    <a:gd name="connsiteX56" fmla="*/ 661988 w 990600"/>
                    <a:gd name="connsiteY56" fmla="*/ 838200 h 866775"/>
                    <a:gd name="connsiteX57" fmla="*/ 607219 w 990600"/>
                    <a:gd name="connsiteY57" fmla="*/ 838200 h 866775"/>
                    <a:gd name="connsiteX58" fmla="*/ 545307 w 990600"/>
                    <a:gd name="connsiteY58" fmla="*/ 800100 h 866775"/>
                    <a:gd name="connsiteX59" fmla="*/ 478632 w 990600"/>
                    <a:gd name="connsiteY59" fmla="*/ 745332 h 866775"/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216694 w 990600"/>
                    <a:gd name="connsiteY23" fmla="*/ 354807 h 866775"/>
                    <a:gd name="connsiteX24" fmla="*/ 390525 w 990600"/>
                    <a:gd name="connsiteY24" fmla="*/ 295275 h 866775"/>
                    <a:gd name="connsiteX25" fmla="*/ 423863 w 990600"/>
                    <a:gd name="connsiteY25" fmla="*/ 219075 h 866775"/>
                    <a:gd name="connsiteX26" fmla="*/ 447675 w 990600"/>
                    <a:gd name="connsiteY26" fmla="*/ 145257 h 866775"/>
                    <a:gd name="connsiteX27" fmla="*/ 454819 w 990600"/>
                    <a:gd name="connsiteY27" fmla="*/ 73819 h 866775"/>
                    <a:gd name="connsiteX28" fmla="*/ 490538 w 990600"/>
                    <a:gd name="connsiteY28" fmla="*/ 0 h 866775"/>
                    <a:gd name="connsiteX29" fmla="*/ 497682 w 990600"/>
                    <a:gd name="connsiteY29" fmla="*/ 90488 h 866775"/>
                    <a:gd name="connsiteX30" fmla="*/ 500063 w 990600"/>
                    <a:gd name="connsiteY30" fmla="*/ 176213 h 866775"/>
                    <a:gd name="connsiteX31" fmla="*/ 528638 w 990600"/>
                    <a:gd name="connsiteY31" fmla="*/ 276225 h 866775"/>
                    <a:gd name="connsiteX32" fmla="*/ 561975 w 990600"/>
                    <a:gd name="connsiteY32" fmla="*/ 350044 h 866775"/>
                    <a:gd name="connsiteX33" fmla="*/ 573882 w 990600"/>
                    <a:gd name="connsiteY33" fmla="*/ 426244 h 866775"/>
                    <a:gd name="connsiteX34" fmla="*/ 561975 w 990600"/>
                    <a:gd name="connsiteY34" fmla="*/ 502444 h 866775"/>
                    <a:gd name="connsiteX35" fmla="*/ 616744 w 990600"/>
                    <a:gd name="connsiteY35" fmla="*/ 404813 h 866775"/>
                    <a:gd name="connsiteX36" fmla="*/ 716757 w 990600"/>
                    <a:gd name="connsiteY36" fmla="*/ 359569 h 866775"/>
                    <a:gd name="connsiteX37" fmla="*/ 792957 w 990600"/>
                    <a:gd name="connsiteY37" fmla="*/ 328613 h 866775"/>
                    <a:gd name="connsiteX38" fmla="*/ 845344 w 990600"/>
                    <a:gd name="connsiteY38" fmla="*/ 276225 h 866775"/>
                    <a:gd name="connsiteX39" fmla="*/ 892969 w 990600"/>
                    <a:gd name="connsiteY39" fmla="*/ 250032 h 866775"/>
                    <a:gd name="connsiteX40" fmla="*/ 852488 w 990600"/>
                    <a:gd name="connsiteY40" fmla="*/ 326232 h 866775"/>
                    <a:gd name="connsiteX41" fmla="*/ 797719 w 990600"/>
                    <a:gd name="connsiteY41" fmla="*/ 397669 h 866775"/>
                    <a:gd name="connsiteX42" fmla="*/ 785813 w 990600"/>
                    <a:gd name="connsiteY42" fmla="*/ 473869 h 866775"/>
                    <a:gd name="connsiteX43" fmla="*/ 747713 w 990600"/>
                    <a:gd name="connsiteY43" fmla="*/ 547688 h 866775"/>
                    <a:gd name="connsiteX44" fmla="*/ 695325 w 990600"/>
                    <a:gd name="connsiteY44" fmla="*/ 602457 h 866775"/>
                    <a:gd name="connsiteX45" fmla="*/ 590550 w 990600"/>
                    <a:gd name="connsiteY45" fmla="*/ 664369 h 866775"/>
                    <a:gd name="connsiteX46" fmla="*/ 747713 w 990600"/>
                    <a:gd name="connsiteY46" fmla="*/ 614363 h 866775"/>
                    <a:gd name="connsiteX47" fmla="*/ 847725 w 990600"/>
                    <a:gd name="connsiteY47" fmla="*/ 628650 h 866775"/>
                    <a:gd name="connsiteX48" fmla="*/ 990600 w 990600"/>
                    <a:gd name="connsiteY48" fmla="*/ 628650 h 866775"/>
                    <a:gd name="connsiteX49" fmla="*/ 835819 w 990600"/>
                    <a:gd name="connsiteY49" fmla="*/ 695325 h 866775"/>
                    <a:gd name="connsiteX50" fmla="*/ 759619 w 990600"/>
                    <a:gd name="connsiteY50" fmla="*/ 750094 h 866775"/>
                    <a:gd name="connsiteX51" fmla="*/ 683419 w 990600"/>
                    <a:gd name="connsiteY51" fmla="*/ 766763 h 866775"/>
                    <a:gd name="connsiteX52" fmla="*/ 640557 w 990600"/>
                    <a:gd name="connsiteY52" fmla="*/ 766763 h 866775"/>
                    <a:gd name="connsiteX53" fmla="*/ 704850 w 990600"/>
                    <a:gd name="connsiteY53" fmla="*/ 809625 h 866775"/>
                    <a:gd name="connsiteX54" fmla="*/ 750094 w 990600"/>
                    <a:gd name="connsiteY54" fmla="*/ 866775 h 866775"/>
                    <a:gd name="connsiteX55" fmla="*/ 661988 w 990600"/>
                    <a:gd name="connsiteY55" fmla="*/ 838200 h 866775"/>
                    <a:gd name="connsiteX56" fmla="*/ 607219 w 990600"/>
                    <a:gd name="connsiteY56" fmla="*/ 838200 h 866775"/>
                    <a:gd name="connsiteX57" fmla="*/ 545307 w 990600"/>
                    <a:gd name="connsiteY57" fmla="*/ 800100 h 866775"/>
                    <a:gd name="connsiteX58" fmla="*/ 478632 w 990600"/>
                    <a:gd name="connsiteY58" fmla="*/ 745332 h 866775"/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390525 w 990600"/>
                    <a:gd name="connsiteY23" fmla="*/ 295275 h 866775"/>
                    <a:gd name="connsiteX24" fmla="*/ 423863 w 990600"/>
                    <a:gd name="connsiteY24" fmla="*/ 219075 h 866775"/>
                    <a:gd name="connsiteX25" fmla="*/ 447675 w 990600"/>
                    <a:gd name="connsiteY25" fmla="*/ 145257 h 866775"/>
                    <a:gd name="connsiteX26" fmla="*/ 454819 w 990600"/>
                    <a:gd name="connsiteY26" fmla="*/ 73819 h 866775"/>
                    <a:gd name="connsiteX27" fmla="*/ 490538 w 990600"/>
                    <a:gd name="connsiteY27" fmla="*/ 0 h 866775"/>
                    <a:gd name="connsiteX28" fmla="*/ 497682 w 990600"/>
                    <a:gd name="connsiteY28" fmla="*/ 90488 h 866775"/>
                    <a:gd name="connsiteX29" fmla="*/ 500063 w 990600"/>
                    <a:gd name="connsiteY29" fmla="*/ 176213 h 866775"/>
                    <a:gd name="connsiteX30" fmla="*/ 528638 w 990600"/>
                    <a:gd name="connsiteY30" fmla="*/ 276225 h 866775"/>
                    <a:gd name="connsiteX31" fmla="*/ 561975 w 990600"/>
                    <a:gd name="connsiteY31" fmla="*/ 350044 h 866775"/>
                    <a:gd name="connsiteX32" fmla="*/ 573882 w 990600"/>
                    <a:gd name="connsiteY32" fmla="*/ 426244 h 866775"/>
                    <a:gd name="connsiteX33" fmla="*/ 561975 w 990600"/>
                    <a:gd name="connsiteY33" fmla="*/ 502444 h 866775"/>
                    <a:gd name="connsiteX34" fmla="*/ 616744 w 990600"/>
                    <a:gd name="connsiteY34" fmla="*/ 404813 h 866775"/>
                    <a:gd name="connsiteX35" fmla="*/ 716757 w 990600"/>
                    <a:gd name="connsiteY35" fmla="*/ 359569 h 866775"/>
                    <a:gd name="connsiteX36" fmla="*/ 792957 w 990600"/>
                    <a:gd name="connsiteY36" fmla="*/ 328613 h 866775"/>
                    <a:gd name="connsiteX37" fmla="*/ 845344 w 990600"/>
                    <a:gd name="connsiteY37" fmla="*/ 276225 h 866775"/>
                    <a:gd name="connsiteX38" fmla="*/ 892969 w 990600"/>
                    <a:gd name="connsiteY38" fmla="*/ 250032 h 866775"/>
                    <a:gd name="connsiteX39" fmla="*/ 852488 w 990600"/>
                    <a:gd name="connsiteY39" fmla="*/ 326232 h 866775"/>
                    <a:gd name="connsiteX40" fmla="*/ 797719 w 990600"/>
                    <a:gd name="connsiteY40" fmla="*/ 397669 h 866775"/>
                    <a:gd name="connsiteX41" fmla="*/ 785813 w 990600"/>
                    <a:gd name="connsiteY41" fmla="*/ 473869 h 866775"/>
                    <a:gd name="connsiteX42" fmla="*/ 747713 w 990600"/>
                    <a:gd name="connsiteY42" fmla="*/ 547688 h 866775"/>
                    <a:gd name="connsiteX43" fmla="*/ 695325 w 990600"/>
                    <a:gd name="connsiteY43" fmla="*/ 602457 h 866775"/>
                    <a:gd name="connsiteX44" fmla="*/ 590550 w 990600"/>
                    <a:gd name="connsiteY44" fmla="*/ 664369 h 866775"/>
                    <a:gd name="connsiteX45" fmla="*/ 747713 w 990600"/>
                    <a:gd name="connsiteY45" fmla="*/ 614363 h 866775"/>
                    <a:gd name="connsiteX46" fmla="*/ 847725 w 990600"/>
                    <a:gd name="connsiteY46" fmla="*/ 628650 h 866775"/>
                    <a:gd name="connsiteX47" fmla="*/ 990600 w 990600"/>
                    <a:gd name="connsiteY47" fmla="*/ 628650 h 866775"/>
                    <a:gd name="connsiteX48" fmla="*/ 835819 w 990600"/>
                    <a:gd name="connsiteY48" fmla="*/ 695325 h 866775"/>
                    <a:gd name="connsiteX49" fmla="*/ 759619 w 990600"/>
                    <a:gd name="connsiteY49" fmla="*/ 750094 h 866775"/>
                    <a:gd name="connsiteX50" fmla="*/ 683419 w 990600"/>
                    <a:gd name="connsiteY50" fmla="*/ 766763 h 866775"/>
                    <a:gd name="connsiteX51" fmla="*/ 640557 w 990600"/>
                    <a:gd name="connsiteY51" fmla="*/ 766763 h 866775"/>
                    <a:gd name="connsiteX52" fmla="*/ 704850 w 990600"/>
                    <a:gd name="connsiteY52" fmla="*/ 809625 h 866775"/>
                    <a:gd name="connsiteX53" fmla="*/ 750094 w 990600"/>
                    <a:gd name="connsiteY53" fmla="*/ 866775 h 866775"/>
                    <a:gd name="connsiteX54" fmla="*/ 661988 w 990600"/>
                    <a:gd name="connsiteY54" fmla="*/ 838200 h 866775"/>
                    <a:gd name="connsiteX55" fmla="*/ 607219 w 990600"/>
                    <a:gd name="connsiteY55" fmla="*/ 838200 h 866775"/>
                    <a:gd name="connsiteX56" fmla="*/ 545307 w 990600"/>
                    <a:gd name="connsiteY56" fmla="*/ 800100 h 866775"/>
                    <a:gd name="connsiteX57" fmla="*/ 478632 w 990600"/>
                    <a:gd name="connsiteY57" fmla="*/ 745332 h 866775"/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390525 w 990600"/>
                    <a:gd name="connsiteY23" fmla="*/ 295275 h 866775"/>
                    <a:gd name="connsiteX24" fmla="*/ 447675 w 990600"/>
                    <a:gd name="connsiteY24" fmla="*/ 145257 h 866775"/>
                    <a:gd name="connsiteX25" fmla="*/ 454819 w 990600"/>
                    <a:gd name="connsiteY25" fmla="*/ 73819 h 866775"/>
                    <a:gd name="connsiteX26" fmla="*/ 490538 w 990600"/>
                    <a:gd name="connsiteY26" fmla="*/ 0 h 866775"/>
                    <a:gd name="connsiteX27" fmla="*/ 497682 w 990600"/>
                    <a:gd name="connsiteY27" fmla="*/ 90488 h 866775"/>
                    <a:gd name="connsiteX28" fmla="*/ 500063 w 990600"/>
                    <a:gd name="connsiteY28" fmla="*/ 176213 h 866775"/>
                    <a:gd name="connsiteX29" fmla="*/ 528638 w 990600"/>
                    <a:gd name="connsiteY29" fmla="*/ 276225 h 866775"/>
                    <a:gd name="connsiteX30" fmla="*/ 561975 w 990600"/>
                    <a:gd name="connsiteY30" fmla="*/ 350044 h 866775"/>
                    <a:gd name="connsiteX31" fmla="*/ 573882 w 990600"/>
                    <a:gd name="connsiteY31" fmla="*/ 426244 h 866775"/>
                    <a:gd name="connsiteX32" fmla="*/ 561975 w 990600"/>
                    <a:gd name="connsiteY32" fmla="*/ 502444 h 866775"/>
                    <a:gd name="connsiteX33" fmla="*/ 616744 w 990600"/>
                    <a:gd name="connsiteY33" fmla="*/ 404813 h 866775"/>
                    <a:gd name="connsiteX34" fmla="*/ 716757 w 990600"/>
                    <a:gd name="connsiteY34" fmla="*/ 359569 h 866775"/>
                    <a:gd name="connsiteX35" fmla="*/ 792957 w 990600"/>
                    <a:gd name="connsiteY35" fmla="*/ 328613 h 866775"/>
                    <a:gd name="connsiteX36" fmla="*/ 845344 w 990600"/>
                    <a:gd name="connsiteY36" fmla="*/ 276225 h 866775"/>
                    <a:gd name="connsiteX37" fmla="*/ 892969 w 990600"/>
                    <a:gd name="connsiteY37" fmla="*/ 250032 h 866775"/>
                    <a:gd name="connsiteX38" fmla="*/ 852488 w 990600"/>
                    <a:gd name="connsiteY38" fmla="*/ 326232 h 866775"/>
                    <a:gd name="connsiteX39" fmla="*/ 797719 w 990600"/>
                    <a:gd name="connsiteY39" fmla="*/ 397669 h 866775"/>
                    <a:gd name="connsiteX40" fmla="*/ 785813 w 990600"/>
                    <a:gd name="connsiteY40" fmla="*/ 473869 h 866775"/>
                    <a:gd name="connsiteX41" fmla="*/ 747713 w 990600"/>
                    <a:gd name="connsiteY41" fmla="*/ 547688 h 866775"/>
                    <a:gd name="connsiteX42" fmla="*/ 695325 w 990600"/>
                    <a:gd name="connsiteY42" fmla="*/ 602457 h 866775"/>
                    <a:gd name="connsiteX43" fmla="*/ 590550 w 990600"/>
                    <a:gd name="connsiteY43" fmla="*/ 664369 h 866775"/>
                    <a:gd name="connsiteX44" fmla="*/ 747713 w 990600"/>
                    <a:gd name="connsiteY44" fmla="*/ 614363 h 866775"/>
                    <a:gd name="connsiteX45" fmla="*/ 847725 w 990600"/>
                    <a:gd name="connsiteY45" fmla="*/ 628650 h 866775"/>
                    <a:gd name="connsiteX46" fmla="*/ 990600 w 990600"/>
                    <a:gd name="connsiteY46" fmla="*/ 628650 h 866775"/>
                    <a:gd name="connsiteX47" fmla="*/ 835819 w 990600"/>
                    <a:gd name="connsiteY47" fmla="*/ 695325 h 866775"/>
                    <a:gd name="connsiteX48" fmla="*/ 759619 w 990600"/>
                    <a:gd name="connsiteY48" fmla="*/ 750094 h 866775"/>
                    <a:gd name="connsiteX49" fmla="*/ 683419 w 990600"/>
                    <a:gd name="connsiteY49" fmla="*/ 766763 h 866775"/>
                    <a:gd name="connsiteX50" fmla="*/ 640557 w 990600"/>
                    <a:gd name="connsiteY50" fmla="*/ 766763 h 866775"/>
                    <a:gd name="connsiteX51" fmla="*/ 704850 w 990600"/>
                    <a:gd name="connsiteY51" fmla="*/ 809625 h 866775"/>
                    <a:gd name="connsiteX52" fmla="*/ 750094 w 990600"/>
                    <a:gd name="connsiteY52" fmla="*/ 866775 h 866775"/>
                    <a:gd name="connsiteX53" fmla="*/ 661988 w 990600"/>
                    <a:gd name="connsiteY53" fmla="*/ 838200 h 866775"/>
                    <a:gd name="connsiteX54" fmla="*/ 607219 w 990600"/>
                    <a:gd name="connsiteY54" fmla="*/ 838200 h 866775"/>
                    <a:gd name="connsiteX55" fmla="*/ 545307 w 990600"/>
                    <a:gd name="connsiteY55" fmla="*/ 800100 h 866775"/>
                    <a:gd name="connsiteX56" fmla="*/ 478632 w 990600"/>
                    <a:gd name="connsiteY56" fmla="*/ 745332 h 866775"/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390525 w 990600"/>
                    <a:gd name="connsiteY23" fmla="*/ 295275 h 866775"/>
                    <a:gd name="connsiteX24" fmla="*/ 454819 w 990600"/>
                    <a:gd name="connsiteY24" fmla="*/ 73819 h 866775"/>
                    <a:gd name="connsiteX25" fmla="*/ 490538 w 990600"/>
                    <a:gd name="connsiteY25" fmla="*/ 0 h 866775"/>
                    <a:gd name="connsiteX26" fmla="*/ 497682 w 990600"/>
                    <a:gd name="connsiteY26" fmla="*/ 90488 h 866775"/>
                    <a:gd name="connsiteX27" fmla="*/ 500063 w 990600"/>
                    <a:gd name="connsiteY27" fmla="*/ 176213 h 866775"/>
                    <a:gd name="connsiteX28" fmla="*/ 528638 w 990600"/>
                    <a:gd name="connsiteY28" fmla="*/ 276225 h 866775"/>
                    <a:gd name="connsiteX29" fmla="*/ 561975 w 990600"/>
                    <a:gd name="connsiteY29" fmla="*/ 350044 h 866775"/>
                    <a:gd name="connsiteX30" fmla="*/ 573882 w 990600"/>
                    <a:gd name="connsiteY30" fmla="*/ 426244 h 866775"/>
                    <a:gd name="connsiteX31" fmla="*/ 561975 w 990600"/>
                    <a:gd name="connsiteY31" fmla="*/ 502444 h 866775"/>
                    <a:gd name="connsiteX32" fmla="*/ 616744 w 990600"/>
                    <a:gd name="connsiteY32" fmla="*/ 404813 h 866775"/>
                    <a:gd name="connsiteX33" fmla="*/ 716757 w 990600"/>
                    <a:gd name="connsiteY33" fmla="*/ 359569 h 866775"/>
                    <a:gd name="connsiteX34" fmla="*/ 792957 w 990600"/>
                    <a:gd name="connsiteY34" fmla="*/ 328613 h 866775"/>
                    <a:gd name="connsiteX35" fmla="*/ 845344 w 990600"/>
                    <a:gd name="connsiteY35" fmla="*/ 276225 h 866775"/>
                    <a:gd name="connsiteX36" fmla="*/ 892969 w 990600"/>
                    <a:gd name="connsiteY36" fmla="*/ 250032 h 866775"/>
                    <a:gd name="connsiteX37" fmla="*/ 852488 w 990600"/>
                    <a:gd name="connsiteY37" fmla="*/ 326232 h 866775"/>
                    <a:gd name="connsiteX38" fmla="*/ 797719 w 990600"/>
                    <a:gd name="connsiteY38" fmla="*/ 397669 h 866775"/>
                    <a:gd name="connsiteX39" fmla="*/ 785813 w 990600"/>
                    <a:gd name="connsiteY39" fmla="*/ 473869 h 866775"/>
                    <a:gd name="connsiteX40" fmla="*/ 747713 w 990600"/>
                    <a:gd name="connsiteY40" fmla="*/ 547688 h 866775"/>
                    <a:gd name="connsiteX41" fmla="*/ 695325 w 990600"/>
                    <a:gd name="connsiteY41" fmla="*/ 602457 h 866775"/>
                    <a:gd name="connsiteX42" fmla="*/ 590550 w 990600"/>
                    <a:gd name="connsiteY42" fmla="*/ 664369 h 866775"/>
                    <a:gd name="connsiteX43" fmla="*/ 747713 w 990600"/>
                    <a:gd name="connsiteY43" fmla="*/ 614363 h 866775"/>
                    <a:gd name="connsiteX44" fmla="*/ 847725 w 990600"/>
                    <a:gd name="connsiteY44" fmla="*/ 628650 h 866775"/>
                    <a:gd name="connsiteX45" fmla="*/ 990600 w 990600"/>
                    <a:gd name="connsiteY45" fmla="*/ 628650 h 866775"/>
                    <a:gd name="connsiteX46" fmla="*/ 835819 w 990600"/>
                    <a:gd name="connsiteY46" fmla="*/ 695325 h 866775"/>
                    <a:gd name="connsiteX47" fmla="*/ 759619 w 990600"/>
                    <a:gd name="connsiteY47" fmla="*/ 750094 h 866775"/>
                    <a:gd name="connsiteX48" fmla="*/ 683419 w 990600"/>
                    <a:gd name="connsiteY48" fmla="*/ 766763 h 866775"/>
                    <a:gd name="connsiteX49" fmla="*/ 640557 w 990600"/>
                    <a:gd name="connsiteY49" fmla="*/ 766763 h 866775"/>
                    <a:gd name="connsiteX50" fmla="*/ 704850 w 990600"/>
                    <a:gd name="connsiteY50" fmla="*/ 809625 h 866775"/>
                    <a:gd name="connsiteX51" fmla="*/ 750094 w 990600"/>
                    <a:gd name="connsiteY51" fmla="*/ 866775 h 866775"/>
                    <a:gd name="connsiteX52" fmla="*/ 661988 w 990600"/>
                    <a:gd name="connsiteY52" fmla="*/ 838200 h 866775"/>
                    <a:gd name="connsiteX53" fmla="*/ 607219 w 990600"/>
                    <a:gd name="connsiteY53" fmla="*/ 838200 h 866775"/>
                    <a:gd name="connsiteX54" fmla="*/ 545307 w 990600"/>
                    <a:gd name="connsiteY54" fmla="*/ 800100 h 866775"/>
                    <a:gd name="connsiteX55" fmla="*/ 478632 w 990600"/>
                    <a:gd name="connsiteY55" fmla="*/ 745332 h 866775"/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390525 w 990600"/>
                    <a:gd name="connsiteY23" fmla="*/ 295275 h 866775"/>
                    <a:gd name="connsiteX24" fmla="*/ 490538 w 990600"/>
                    <a:gd name="connsiteY24" fmla="*/ 0 h 866775"/>
                    <a:gd name="connsiteX25" fmla="*/ 497682 w 990600"/>
                    <a:gd name="connsiteY25" fmla="*/ 90488 h 866775"/>
                    <a:gd name="connsiteX26" fmla="*/ 500063 w 990600"/>
                    <a:gd name="connsiteY26" fmla="*/ 176213 h 866775"/>
                    <a:gd name="connsiteX27" fmla="*/ 528638 w 990600"/>
                    <a:gd name="connsiteY27" fmla="*/ 276225 h 866775"/>
                    <a:gd name="connsiteX28" fmla="*/ 561975 w 990600"/>
                    <a:gd name="connsiteY28" fmla="*/ 350044 h 866775"/>
                    <a:gd name="connsiteX29" fmla="*/ 573882 w 990600"/>
                    <a:gd name="connsiteY29" fmla="*/ 426244 h 866775"/>
                    <a:gd name="connsiteX30" fmla="*/ 561975 w 990600"/>
                    <a:gd name="connsiteY30" fmla="*/ 502444 h 866775"/>
                    <a:gd name="connsiteX31" fmla="*/ 616744 w 990600"/>
                    <a:gd name="connsiteY31" fmla="*/ 404813 h 866775"/>
                    <a:gd name="connsiteX32" fmla="*/ 716757 w 990600"/>
                    <a:gd name="connsiteY32" fmla="*/ 359569 h 866775"/>
                    <a:gd name="connsiteX33" fmla="*/ 792957 w 990600"/>
                    <a:gd name="connsiteY33" fmla="*/ 328613 h 866775"/>
                    <a:gd name="connsiteX34" fmla="*/ 845344 w 990600"/>
                    <a:gd name="connsiteY34" fmla="*/ 276225 h 866775"/>
                    <a:gd name="connsiteX35" fmla="*/ 892969 w 990600"/>
                    <a:gd name="connsiteY35" fmla="*/ 250032 h 866775"/>
                    <a:gd name="connsiteX36" fmla="*/ 852488 w 990600"/>
                    <a:gd name="connsiteY36" fmla="*/ 326232 h 866775"/>
                    <a:gd name="connsiteX37" fmla="*/ 797719 w 990600"/>
                    <a:gd name="connsiteY37" fmla="*/ 397669 h 866775"/>
                    <a:gd name="connsiteX38" fmla="*/ 785813 w 990600"/>
                    <a:gd name="connsiteY38" fmla="*/ 473869 h 866775"/>
                    <a:gd name="connsiteX39" fmla="*/ 747713 w 990600"/>
                    <a:gd name="connsiteY39" fmla="*/ 547688 h 866775"/>
                    <a:gd name="connsiteX40" fmla="*/ 695325 w 990600"/>
                    <a:gd name="connsiteY40" fmla="*/ 602457 h 866775"/>
                    <a:gd name="connsiteX41" fmla="*/ 590550 w 990600"/>
                    <a:gd name="connsiteY41" fmla="*/ 664369 h 866775"/>
                    <a:gd name="connsiteX42" fmla="*/ 747713 w 990600"/>
                    <a:gd name="connsiteY42" fmla="*/ 614363 h 866775"/>
                    <a:gd name="connsiteX43" fmla="*/ 847725 w 990600"/>
                    <a:gd name="connsiteY43" fmla="*/ 628650 h 866775"/>
                    <a:gd name="connsiteX44" fmla="*/ 990600 w 990600"/>
                    <a:gd name="connsiteY44" fmla="*/ 628650 h 866775"/>
                    <a:gd name="connsiteX45" fmla="*/ 835819 w 990600"/>
                    <a:gd name="connsiteY45" fmla="*/ 695325 h 866775"/>
                    <a:gd name="connsiteX46" fmla="*/ 759619 w 990600"/>
                    <a:gd name="connsiteY46" fmla="*/ 750094 h 866775"/>
                    <a:gd name="connsiteX47" fmla="*/ 683419 w 990600"/>
                    <a:gd name="connsiteY47" fmla="*/ 766763 h 866775"/>
                    <a:gd name="connsiteX48" fmla="*/ 640557 w 990600"/>
                    <a:gd name="connsiteY48" fmla="*/ 766763 h 866775"/>
                    <a:gd name="connsiteX49" fmla="*/ 704850 w 990600"/>
                    <a:gd name="connsiteY49" fmla="*/ 809625 h 866775"/>
                    <a:gd name="connsiteX50" fmla="*/ 750094 w 990600"/>
                    <a:gd name="connsiteY50" fmla="*/ 866775 h 866775"/>
                    <a:gd name="connsiteX51" fmla="*/ 661988 w 990600"/>
                    <a:gd name="connsiteY51" fmla="*/ 838200 h 866775"/>
                    <a:gd name="connsiteX52" fmla="*/ 607219 w 990600"/>
                    <a:gd name="connsiteY52" fmla="*/ 838200 h 866775"/>
                    <a:gd name="connsiteX53" fmla="*/ 545307 w 990600"/>
                    <a:gd name="connsiteY53" fmla="*/ 800100 h 866775"/>
                    <a:gd name="connsiteX54" fmla="*/ 478632 w 990600"/>
                    <a:gd name="connsiteY54" fmla="*/ 745332 h 866775"/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490538 w 990600"/>
                    <a:gd name="connsiteY23" fmla="*/ 0 h 866775"/>
                    <a:gd name="connsiteX24" fmla="*/ 497682 w 990600"/>
                    <a:gd name="connsiteY24" fmla="*/ 90488 h 866775"/>
                    <a:gd name="connsiteX25" fmla="*/ 500063 w 990600"/>
                    <a:gd name="connsiteY25" fmla="*/ 176213 h 866775"/>
                    <a:gd name="connsiteX26" fmla="*/ 528638 w 990600"/>
                    <a:gd name="connsiteY26" fmla="*/ 276225 h 866775"/>
                    <a:gd name="connsiteX27" fmla="*/ 561975 w 990600"/>
                    <a:gd name="connsiteY27" fmla="*/ 350044 h 866775"/>
                    <a:gd name="connsiteX28" fmla="*/ 573882 w 990600"/>
                    <a:gd name="connsiteY28" fmla="*/ 426244 h 866775"/>
                    <a:gd name="connsiteX29" fmla="*/ 561975 w 990600"/>
                    <a:gd name="connsiteY29" fmla="*/ 502444 h 866775"/>
                    <a:gd name="connsiteX30" fmla="*/ 616744 w 990600"/>
                    <a:gd name="connsiteY30" fmla="*/ 404813 h 866775"/>
                    <a:gd name="connsiteX31" fmla="*/ 716757 w 990600"/>
                    <a:gd name="connsiteY31" fmla="*/ 359569 h 866775"/>
                    <a:gd name="connsiteX32" fmla="*/ 792957 w 990600"/>
                    <a:gd name="connsiteY32" fmla="*/ 328613 h 866775"/>
                    <a:gd name="connsiteX33" fmla="*/ 845344 w 990600"/>
                    <a:gd name="connsiteY33" fmla="*/ 276225 h 866775"/>
                    <a:gd name="connsiteX34" fmla="*/ 892969 w 990600"/>
                    <a:gd name="connsiteY34" fmla="*/ 250032 h 866775"/>
                    <a:gd name="connsiteX35" fmla="*/ 852488 w 990600"/>
                    <a:gd name="connsiteY35" fmla="*/ 326232 h 866775"/>
                    <a:gd name="connsiteX36" fmla="*/ 797719 w 990600"/>
                    <a:gd name="connsiteY36" fmla="*/ 397669 h 866775"/>
                    <a:gd name="connsiteX37" fmla="*/ 785813 w 990600"/>
                    <a:gd name="connsiteY37" fmla="*/ 473869 h 866775"/>
                    <a:gd name="connsiteX38" fmla="*/ 747713 w 990600"/>
                    <a:gd name="connsiteY38" fmla="*/ 547688 h 866775"/>
                    <a:gd name="connsiteX39" fmla="*/ 695325 w 990600"/>
                    <a:gd name="connsiteY39" fmla="*/ 602457 h 866775"/>
                    <a:gd name="connsiteX40" fmla="*/ 590550 w 990600"/>
                    <a:gd name="connsiteY40" fmla="*/ 664369 h 866775"/>
                    <a:gd name="connsiteX41" fmla="*/ 747713 w 990600"/>
                    <a:gd name="connsiteY41" fmla="*/ 614363 h 866775"/>
                    <a:gd name="connsiteX42" fmla="*/ 847725 w 990600"/>
                    <a:gd name="connsiteY42" fmla="*/ 628650 h 866775"/>
                    <a:gd name="connsiteX43" fmla="*/ 990600 w 990600"/>
                    <a:gd name="connsiteY43" fmla="*/ 628650 h 866775"/>
                    <a:gd name="connsiteX44" fmla="*/ 835819 w 990600"/>
                    <a:gd name="connsiteY44" fmla="*/ 695325 h 866775"/>
                    <a:gd name="connsiteX45" fmla="*/ 759619 w 990600"/>
                    <a:gd name="connsiteY45" fmla="*/ 750094 h 866775"/>
                    <a:gd name="connsiteX46" fmla="*/ 683419 w 990600"/>
                    <a:gd name="connsiteY46" fmla="*/ 766763 h 866775"/>
                    <a:gd name="connsiteX47" fmla="*/ 640557 w 990600"/>
                    <a:gd name="connsiteY47" fmla="*/ 766763 h 866775"/>
                    <a:gd name="connsiteX48" fmla="*/ 704850 w 990600"/>
                    <a:gd name="connsiteY48" fmla="*/ 809625 h 866775"/>
                    <a:gd name="connsiteX49" fmla="*/ 750094 w 990600"/>
                    <a:gd name="connsiteY49" fmla="*/ 866775 h 866775"/>
                    <a:gd name="connsiteX50" fmla="*/ 661988 w 990600"/>
                    <a:gd name="connsiteY50" fmla="*/ 838200 h 866775"/>
                    <a:gd name="connsiteX51" fmla="*/ 607219 w 990600"/>
                    <a:gd name="connsiteY51" fmla="*/ 838200 h 866775"/>
                    <a:gd name="connsiteX52" fmla="*/ 545307 w 990600"/>
                    <a:gd name="connsiteY52" fmla="*/ 800100 h 866775"/>
                    <a:gd name="connsiteX53" fmla="*/ 478632 w 990600"/>
                    <a:gd name="connsiteY53" fmla="*/ 745332 h 866775"/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490538 w 990600"/>
                    <a:gd name="connsiteY23" fmla="*/ 0 h 866775"/>
                    <a:gd name="connsiteX24" fmla="*/ 497682 w 990600"/>
                    <a:gd name="connsiteY24" fmla="*/ 90488 h 866775"/>
                    <a:gd name="connsiteX25" fmla="*/ 500063 w 990600"/>
                    <a:gd name="connsiteY25" fmla="*/ 176213 h 866775"/>
                    <a:gd name="connsiteX26" fmla="*/ 528638 w 990600"/>
                    <a:gd name="connsiteY26" fmla="*/ 276225 h 866775"/>
                    <a:gd name="connsiteX27" fmla="*/ 561975 w 990600"/>
                    <a:gd name="connsiteY27" fmla="*/ 350044 h 866775"/>
                    <a:gd name="connsiteX28" fmla="*/ 573882 w 990600"/>
                    <a:gd name="connsiteY28" fmla="*/ 426244 h 866775"/>
                    <a:gd name="connsiteX29" fmla="*/ 616744 w 990600"/>
                    <a:gd name="connsiteY29" fmla="*/ 404813 h 866775"/>
                    <a:gd name="connsiteX30" fmla="*/ 716757 w 990600"/>
                    <a:gd name="connsiteY30" fmla="*/ 359569 h 866775"/>
                    <a:gd name="connsiteX31" fmla="*/ 792957 w 990600"/>
                    <a:gd name="connsiteY31" fmla="*/ 328613 h 866775"/>
                    <a:gd name="connsiteX32" fmla="*/ 845344 w 990600"/>
                    <a:gd name="connsiteY32" fmla="*/ 276225 h 866775"/>
                    <a:gd name="connsiteX33" fmla="*/ 892969 w 990600"/>
                    <a:gd name="connsiteY33" fmla="*/ 250032 h 866775"/>
                    <a:gd name="connsiteX34" fmla="*/ 852488 w 990600"/>
                    <a:gd name="connsiteY34" fmla="*/ 326232 h 866775"/>
                    <a:gd name="connsiteX35" fmla="*/ 797719 w 990600"/>
                    <a:gd name="connsiteY35" fmla="*/ 397669 h 866775"/>
                    <a:gd name="connsiteX36" fmla="*/ 785813 w 990600"/>
                    <a:gd name="connsiteY36" fmla="*/ 473869 h 866775"/>
                    <a:gd name="connsiteX37" fmla="*/ 747713 w 990600"/>
                    <a:gd name="connsiteY37" fmla="*/ 547688 h 866775"/>
                    <a:gd name="connsiteX38" fmla="*/ 695325 w 990600"/>
                    <a:gd name="connsiteY38" fmla="*/ 602457 h 866775"/>
                    <a:gd name="connsiteX39" fmla="*/ 590550 w 990600"/>
                    <a:gd name="connsiteY39" fmla="*/ 664369 h 866775"/>
                    <a:gd name="connsiteX40" fmla="*/ 747713 w 990600"/>
                    <a:gd name="connsiteY40" fmla="*/ 614363 h 866775"/>
                    <a:gd name="connsiteX41" fmla="*/ 847725 w 990600"/>
                    <a:gd name="connsiteY41" fmla="*/ 628650 h 866775"/>
                    <a:gd name="connsiteX42" fmla="*/ 990600 w 990600"/>
                    <a:gd name="connsiteY42" fmla="*/ 628650 h 866775"/>
                    <a:gd name="connsiteX43" fmla="*/ 835819 w 990600"/>
                    <a:gd name="connsiteY43" fmla="*/ 695325 h 866775"/>
                    <a:gd name="connsiteX44" fmla="*/ 759619 w 990600"/>
                    <a:gd name="connsiteY44" fmla="*/ 750094 h 866775"/>
                    <a:gd name="connsiteX45" fmla="*/ 683419 w 990600"/>
                    <a:gd name="connsiteY45" fmla="*/ 766763 h 866775"/>
                    <a:gd name="connsiteX46" fmla="*/ 640557 w 990600"/>
                    <a:gd name="connsiteY46" fmla="*/ 766763 h 866775"/>
                    <a:gd name="connsiteX47" fmla="*/ 704850 w 990600"/>
                    <a:gd name="connsiteY47" fmla="*/ 809625 h 866775"/>
                    <a:gd name="connsiteX48" fmla="*/ 750094 w 990600"/>
                    <a:gd name="connsiteY48" fmla="*/ 866775 h 866775"/>
                    <a:gd name="connsiteX49" fmla="*/ 661988 w 990600"/>
                    <a:gd name="connsiteY49" fmla="*/ 838200 h 866775"/>
                    <a:gd name="connsiteX50" fmla="*/ 607219 w 990600"/>
                    <a:gd name="connsiteY50" fmla="*/ 838200 h 866775"/>
                    <a:gd name="connsiteX51" fmla="*/ 545307 w 990600"/>
                    <a:gd name="connsiteY51" fmla="*/ 800100 h 866775"/>
                    <a:gd name="connsiteX52" fmla="*/ 478632 w 990600"/>
                    <a:gd name="connsiteY52" fmla="*/ 745332 h 866775"/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490538 w 990600"/>
                    <a:gd name="connsiteY23" fmla="*/ 0 h 866775"/>
                    <a:gd name="connsiteX24" fmla="*/ 497682 w 990600"/>
                    <a:gd name="connsiteY24" fmla="*/ 90488 h 866775"/>
                    <a:gd name="connsiteX25" fmla="*/ 500063 w 990600"/>
                    <a:gd name="connsiteY25" fmla="*/ 176213 h 866775"/>
                    <a:gd name="connsiteX26" fmla="*/ 528638 w 990600"/>
                    <a:gd name="connsiteY26" fmla="*/ 276225 h 866775"/>
                    <a:gd name="connsiteX27" fmla="*/ 561975 w 990600"/>
                    <a:gd name="connsiteY27" fmla="*/ 350044 h 866775"/>
                    <a:gd name="connsiteX28" fmla="*/ 616744 w 990600"/>
                    <a:gd name="connsiteY28" fmla="*/ 404813 h 866775"/>
                    <a:gd name="connsiteX29" fmla="*/ 716757 w 990600"/>
                    <a:gd name="connsiteY29" fmla="*/ 359569 h 866775"/>
                    <a:gd name="connsiteX30" fmla="*/ 792957 w 990600"/>
                    <a:gd name="connsiteY30" fmla="*/ 328613 h 866775"/>
                    <a:gd name="connsiteX31" fmla="*/ 845344 w 990600"/>
                    <a:gd name="connsiteY31" fmla="*/ 276225 h 866775"/>
                    <a:gd name="connsiteX32" fmla="*/ 892969 w 990600"/>
                    <a:gd name="connsiteY32" fmla="*/ 250032 h 866775"/>
                    <a:gd name="connsiteX33" fmla="*/ 852488 w 990600"/>
                    <a:gd name="connsiteY33" fmla="*/ 326232 h 866775"/>
                    <a:gd name="connsiteX34" fmla="*/ 797719 w 990600"/>
                    <a:gd name="connsiteY34" fmla="*/ 397669 h 866775"/>
                    <a:gd name="connsiteX35" fmla="*/ 785813 w 990600"/>
                    <a:gd name="connsiteY35" fmla="*/ 473869 h 866775"/>
                    <a:gd name="connsiteX36" fmla="*/ 747713 w 990600"/>
                    <a:gd name="connsiteY36" fmla="*/ 547688 h 866775"/>
                    <a:gd name="connsiteX37" fmla="*/ 695325 w 990600"/>
                    <a:gd name="connsiteY37" fmla="*/ 602457 h 866775"/>
                    <a:gd name="connsiteX38" fmla="*/ 590550 w 990600"/>
                    <a:gd name="connsiteY38" fmla="*/ 664369 h 866775"/>
                    <a:gd name="connsiteX39" fmla="*/ 747713 w 990600"/>
                    <a:gd name="connsiteY39" fmla="*/ 614363 h 866775"/>
                    <a:gd name="connsiteX40" fmla="*/ 847725 w 990600"/>
                    <a:gd name="connsiteY40" fmla="*/ 628650 h 866775"/>
                    <a:gd name="connsiteX41" fmla="*/ 990600 w 990600"/>
                    <a:gd name="connsiteY41" fmla="*/ 628650 h 866775"/>
                    <a:gd name="connsiteX42" fmla="*/ 835819 w 990600"/>
                    <a:gd name="connsiteY42" fmla="*/ 695325 h 866775"/>
                    <a:gd name="connsiteX43" fmla="*/ 759619 w 990600"/>
                    <a:gd name="connsiteY43" fmla="*/ 750094 h 866775"/>
                    <a:gd name="connsiteX44" fmla="*/ 683419 w 990600"/>
                    <a:gd name="connsiteY44" fmla="*/ 766763 h 866775"/>
                    <a:gd name="connsiteX45" fmla="*/ 640557 w 990600"/>
                    <a:gd name="connsiteY45" fmla="*/ 766763 h 866775"/>
                    <a:gd name="connsiteX46" fmla="*/ 704850 w 990600"/>
                    <a:gd name="connsiteY46" fmla="*/ 809625 h 866775"/>
                    <a:gd name="connsiteX47" fmla="*/ 750094 w 990600"/>
                    <a:gd name="connsiteY47" fmla="*/ 866775 h 866775"/>
                    <a:gd name="connsiteX48" fmla="*/ 661988 w 990600"/>
                    <a:gd name="connsiteY48" fmla="*/ 838200 h 866775"/>
                    <a:gd name="connsiteX49" fmla="*/ 607219 w 990600"/>
                    <a:gd name="connsiteY49" fmla="*/ 838200 h 866775"/>
                    <a:gd name="connsiteX50" fmla="*/ 545307 w 990600"/>
                    <a:gd name="connsiteY50" fmla="*/ 800100 h 866775"/>
                    <a:gd name="connsiteX51" fmla="*/ 478632 w 990600"/>
                    <a:gd name="connsiteY51" fmla="*/ 745332 h 866775"/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490538 w 990600"/>
                    <a:gd name="connsiteY23" fmla="*/ 0 h 866775"/>
                    <a:gd name="connsiteX24" fmla="*/ 497682 w 990600"/>
                    <a:gd name="connsiteY24" fmla="*/ 90488 h 866775"/>
                    <a:gd name="connsiteX25" fmla="*/ 500063 w 990600"/>
                    <a:gd name="connsiteY25" fmla="*/ 176213 h 866775"/>
                    <a:gd name="connsiteX26" fmla="*/ 528638 w 990600"/>
                    <a:gd name="connsiteY26" fmla="*/ 276225 h 866775"/>
                    <a:gd name="connsiteX27" fmla="*/ 561975 w 990600"/>
                    <a:gd name="connsiteY27" fmla="*/ 350044 h 866775"/>
                    <a:gd name="connsiteX28" fmla="*/ 716757 w 990600"/>
                    <a:gd name="connsiteY28" fmla="*/ 359569 h 866775"/>
                    <a:gd name="connsiteX29" fmla="*/ 792957 w 990600"/>
                    <a:gd name="connsiteY29" fmla="*/ 328613 h 866775"/>
                    <a:gd name="connsiteX30" fmla="*/ 845344 w 990600"/>
                    <a:gd name="connsiteY30" fmla="*/ 276225 h 866775"/>
                    <a:gd name="connsiteX31" fmla="*/ 892969 w 990600"/>
                    <a:gd name="connsiteY31" fmla="*/ 250032 h 866775"/>
                    <a:gd name="connsiteX32" fmla="*/ 852488 w 990600"/>
                    <a:gd name="connsiteY32" fmla="*/ 326232 h 866775"/>
                    <a:gd name="connsiteX33" fmla="*/ 797719 w 990600"/>
                    <a:gd name="connsiteY33" fmla="*/ 397669 h 866775"/>
                    <a:gd name="connsiteX34" fmla="*/ 785813 w 990600"/>
                    <a:gd name="connsiteY34" fmla="*/ 473869 h 866775"/>
                    <a:gd name="connsiteX35" fmla="*/ 747713 w 990600"/>
                    <a:gd name="connsiteY35" fmla="*/ 547688 h 866775"/>
                    <a:gd name="connsiteX36" fmla="*/ 695325 w 990600"/>
                    <a:gd name="connsiteY36" fmla="*/ 602457 h 866775"/>
                    <a:gd name="connsiteX37" fmla="*/ 590550 w 990600"/>
                    <a:gd name="connsiteY37" fmla="*/ 664369 h 866775"/>
                    <a:gd name="connsiteX38" fmla="*/ 747713 w 990600"/>
                    <a:gd name="connsiteY38" fmla="*/ 614363 h 866775"/>
                    <a:gd name="connsiteX39" fmla="*/ 847725 w 990600"/>
                    <a:gd name="connsiteY39" fmla="*/ 628650 h 866775"/>
                    <a:gd name="connsiteX40" fmla="*/ 990600 w 990600"/>
                    <a:gd name="connsiteY40" fmla="*/ 628650 h 866775"/>
                    <a:gd name="connsiteX41" fmla="*/ 835819 w 990600"/>
                    <a:gd name="connsiteY41" fmla="*/ 695325 h 866775"/>
                    <a:gd name="connsiteX42" fmla="*/ 759619 w 990600"/>
                    <a:gd name="connsiteY42" fmla="*/ 750094 h 866775"/>
                    <a:gd name="connsiteX43" fmla="*/ 683419 w 990600"/>
                    <a:gd name="connsiteY43" fmla="*/ 766763 h 866775"/>
                    <a:gd name="connsiteX44" fmla="*/ 640557 w 990600"/>
                    <a:gd name="connsiteY44" fmla="*/ 766763 h 866775"/>
                    <a:gd name="connsiteX45" fmla="*/ 704850 w 990600"/>
                    <a:gd name="connsiteY45" fmla="*/ 809625 h 866775"/>
                    <a:gd name="connsiteX46" fmla="*/ 750094 w 990600"/>
                    <a:gd name="connsiteY46" fmla="*/ 866775 h 866775"/>
                    <a:gd name="connsiteX47" fmla="*/ 661988 w 990600"/>
                    <a:gd name="connsiteY47" fmla="*/ 838200 h 866775"/>
                    <a:gd name="connsiteX48" fmla="*/ 607219 w 990600"/>
                    <a:gd name="connsiteY48" fmla="*/ 838200 h 866775"/>
                    <a:gd name="connsiteX49" fmla="*/ 545307 w 990600"/>
                    <a:gd name="connsiteY49" fmla="*/ 800100 h 866775"/>
                    <a:gd name="connsiteX50" fmla="*/ 478632 w 990600"/>
                    <a:gd name="connsiteY50" fmla="*/ 745332 h 866775"/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490538 w 990600"/>
                    <a:gd name="connsiteY23" fmla="*/ 0 h 866775"/>
                    <a:gd name="connsiteX24" fmla="*/ 497682 w 990600"/>
                    <a:gd name="connsiteY24" fmla="*/ 90488 h 866775"/>
                    <a:gd name="connsiteX25" fmla="*/ 500063 w 990600"/>
                    <a:gd name="connsiteY25" fmla="*/ 176213 h 866775"/>
                    <a:gd name="connsiteX26" fmla="*/ 528638 w 990600"/>
                    <a:gd name="connsiteY26" fmla="*/ 276225 h 866775"/>
                    <a:gd name="connsiteX27" fmla="*/ 561975 w 990600"/>
                    <a:gd name="connsiteY27" fmla="*/ 350044 h 866775"/>
                    <a:gd name="connsiteX28" fmla="*/ 792957 w 990600"/>
                    <a:gd name="connsiteY28" fmla="*/ 328613 h 866775"/>
                    <a:gd name="connsiteX29" fmla="*/ 845344 w 990600"/>
                    <a:gd name="connsiteY29" fmla="*/ 276225 h 866775"/>
                    <a:gd name="connsiteX30" fmla="*/ 892969 w 990600"/>
                    <a:gd name="connsiteY30" fmla="*/ 250032 h 866775"/>
                    <a:gd name="connsiteX31" fmla="*/ 852488 w 990600"/>
                    <a:gd name="connsiteY31" fmla="*/ 326232 h 866775"/>
                    <a:gd name="connsiteX32" fmla="*/ 797719 w 990600"/>
                    <a:gd name="connsiteY32" fmla="*/ 397669 h 866775"/>
                    <a:gd name="connsiteX33" fmla="*/ 785813 w 990600"/>
                    <a:gd name="connsiteY33" fmla="*/ 473869 h 866775"/>
                    <a:gd name="connsiteX34" fmla="*/ 747713 w 990600"/>
                    <a:gd name="connsiteY34" fmla="*/ 547688 h 866775"/>
                    <a:gd name="connsiteX35" fmla="*/ 695325 w 990600"/>
                    <a:gd name="connsiteY35" fmla="*/ 602457 h 866775"/>
                    <a:gd name="connsiteX36" fmla="*/ 590550 w 990600"/>
                    <a:gd name="connsiteY36" fmla="*/ 664369 h 866775"/>
                    <a:gd name="connsiteX37" fmla="*/ 747713 w 990600"/>
                    <a:gd name="connsiteY37" fmla="*/ 614363 h 866775"/>
                    <a:gd name="connsiteX38" fmla="*/ 847725 w 990600"/>
                    <a:gd name="connsiteY38" fmla="*/ 628650 h 866775"/>
                    <a:gd name="connsiteX39" fmla="*/ 990600 w 990600"/>
                    <a:gd name="connsiteY39" fmla="*/ 628650 h 866775"/>
                    <a:gd name="connsiteX40" fmla="*/ 835819 w 990600"/>
                    <a:gd name="connsiteY40" fmla="*/ 695325 h 866775"/>
                    <a:gd name="connsiteX41" fmla="*/ 759619 w 990600"/>
                    <a:gd name="connsiteY41" fmla="*/ 750094 h 866775"/>
                    <a:gd name="connsiteX42" fmla="*/ 683419 w 990600"/>
                    <a:gd name="connsiteY42" fmla="*/ 766763 h 866775"/>
                    <a:gd name="connsiteX43" fmla="*/ 640557 w 990600"/>
                    <a:gd name="connsiteY43" fmla="*/ 766763 h 866775"/>
                    <a:gd name="connsiteX44" fmla="*/ 704850 w 990600"/>
                    <a:gd name="connsiteY44" fmla="*/ 809625 h 866775"/>
                    <a:gd name="connsiteX45" fmla="*/ 750094 w 990600"/>
                    <a:gd name="connsiteY45" fmla="*/ 866775 h 866775"/>
                    <a:gd name="connsiteX46" fmla="*/ 661988 w 990600"/>
                    <a:gd name="connsiteY46" fmla="*/ 838200 h 866775"/>
                    <a:gd name="connsiteX47" fmla="*/ 607219 w 990600"/>
                    <a:gd name="connsiteY47" fmla="*/ 838200 h 866775"/>
                    <a:gd name="connsiteX48" fmla="*/ 545307 w 990600"/>
                    <a:gd name="connsiteY48" fmla="*/ 800100 h 866775"/>
                    <a:gd name="connsiteX49" fmla="*/ 478632 w 990600"/>
                    <a:gd name="connsiteY49" fmla="*/ 745332 h 866775"/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490538 w 990600"/>
                    <a:gd name="connsiteY23" fmla="*/ 0 h 866775"/>
                    <a:gd name="connsiteX24" fmla="*/ 497682 w 990600"/>
                    <a:gd name="connsiteY24" fmla="*/ 90488 h 866775"/>
                    <a:gd name="connsiteX25" fmla="*/ 500063 w 990600"/>
                    <a:gd name="connsiteY25" fmla="*/ 176213 h 866775"/>
                    <a:gd name="connsiteX26" fmla="*/ 528638 w 990600"/>
                    <a:gd name="connsiteY26" fmla="*/ 276225 h 866775"/>
                    <a:gd name="connsiteX27" fmla="*/ 561975 w 990600"/>
                    <a:gd name="connsiteY27" fmla="*/ 350044 h 866775"/>
                    <a:gd name="connsiteX28" fmla="*/ 845344 w 990600"/>
                    <a:gd name="connsiteY28" fmla="*/ 276225 h 866775"/>
                    <a:gd name="connsiteX29" fmla="*/ 892969 w 990600"/>
                    <a:gd name="connsiteY29" fmla="*/ 250032 h 866775"/>
                    <a:gd name="connsiteX30" fmla="*/ 852488 w 990600"/>
                    <a:gd name="connsiteY30" fmla="*/ 326232 h 866775"/>
                    <a:gd name="connsiteX31" fmla="*/ 797719 w 990600"/>
                    <a:gd name="connsiteY31" fmla="*/ 397669 h 866775"/>
                    <a:gd name="connsiteX32" fmla="*/ 785813 w 990600"/>
                    <a:gd name="connsiteY32" fmla="*/ 473869 h 866775"/>
                    <a:gd name="connsiteX33" fmla="*/ 747713 w 990600"/>
                    <a:gd name="connsiteY33" fmla="*/ 547688 h 866775"/>
                    <a:gd name="connsiteX34" fmla="*/ 695325 w 990600"/>
                    <a:gd name="connsiteY34" fmla="*/ 602457 h 866775"/>
                    <a:gd name="connsiteX35" fmla="*/ 590550 w 990600"/>
                    <a:gd name="connsiteY35" fmla="*/ 664369 h 866775"/>
                    <a:gd name="connsiteX36" fmla="*/ 747713 w 990600"/>
                    <a:gd name="connsiteY36" fmla="*/ 614363 h 866775"/>
                    <a:gd name="connsiteX37" fmla="*/ 847725 w 990600"/>
                    <a:gd name="connsiteY37" fmla="*/ 628650 h 866775"/>
                    <a:gd name="connsiteX38" fmla="*/ 990600 w 990600"/>
                    <a:gd name="connsiteY38" fmla="*/ 628650 h 866775"/>
                    <a:gd name="connsiteX39" fmla="*/ 835819 w 990600"/>
                    <a:gd name="connsiteY39" fmla="*/ 695325 h 866775"/>
                    <a:gd name="connsiteX40" fmla="*/ 759619 w 990600"/>
                    <a:gd name="connsiteY40" fmla="*/ 750094 h 866775"/>
                    <a:gd name="connsiteX41" fmla="*/ 683419 w 990600"/>
                    <a:gd name="connsiteY41" fmla="*/ 766763 h 866775"/>
                    <a:gd name="connsiteX42" fmla="*/ 640557 w 990600"/>
                    <a:gd name="connsiteY42" fmla="*/ 766763 h 866775"/>
                    <a:gd name="connsiteX43" fmla="*/ 704850 w 990600"/>
                    <a:gd name="connsiteY43" fmla="*/ 809625 h 866775"/>
                    <a:gd name="connsiteX44" fmla="*/ 750094 w 990600"/>
                    <a:gd name="connsiteY44" fmla="*/ 866775 h 866775"/>
                    <a:gd name="connsiteX45" fmla="*/ 661988 w 990600"/>
                    <a:gd name="connsiteY45" fmla="*/ 838200 h 866775"/>
                    <a:gd name="connsiteX46" fmla="*/ 607219 w 990600"/>
                    <a:gd name="connsiteY46" fmla="*/ 838200 h 866775"/>
                    <a:gd name="connsiteX47" fmla="*/ 545307 w 990600"/>
                    <a:gd name="connsiteY47" fmla="*/ 800100 h 866775"/>
                    <a:gd name="connsiteX48" fmla="*/ 478632 w 990600"/>
                    <a:gd name="connsiteY48" fmla="*/ 745332 h 866775"/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490538 w 990600"/>
                    <a:gd name="connsiteY23" fmla="*/ 0 h 866775"/>
                    <a:gd name="connsiteX24" fmla="*/ 497682 w 990600"/>
                    <a:gd name="connsiteY24" fmla="*/ 90488 h 866775"/>
                    <a:gd name="connsiteX25" fmla="*/ 500063 w 990600"/>
                    <a:gd name="connsiteY25" fmla="*/ 176213 h 866775"/>
                    <a:gd name="connsiteX26" fmla="*/ 528638 w 990600"/>
                    <a:gd name="connsiteY26" fmla="*/ 276225 h 866775"/>
                    <a:gd name="connsiteX27" fmla="*/ 561975 w 990600"/>
                    <a:gd name="connsiteY27" fmla="*/ 350044 h 866775"/>
                    <a:gd name="connsiteX28" fmla="*/ 892969 w 990600"/>
                    <a:gd name="connsiteY28" fmla="*/ 250032 h 866775"/>
                    <a:gd name="connsiteX29" fmla="*/ 852488 w 990600"/>
                    <a:gd name="connsiteY29" fmla="*/ 326232 h 866775"/>
                    <a:gd name="connsiteX30" fmla="*/ 797719 w 990600"/>
                    <a:gd name="connsiteY30" fmla="*/ 397669 h 866775"/>
                    <a:gd name="connsiteX31" fmla="*/ 785813 w 990600"/>
                    <a:gd name="connsiteY31" fmla="*/ 473869 h 866775"/>
                    <a:gd name="connsiteX32" fmla="*/ 747713 w 990600"/>
                    <a:gd name="connsiteY32" fmla="*/ 547688 h 866775"/>
                    <a:gd name="connsiteX33" fmla="*/ 695325 w 990600"/>
                    <a:gd name="connsiteY33" fmla="*/ 602457 h 866775"/>
                    <a:gd name="connsiteX34" fmla="*/ 590550 w 990600"/>
                    <a:gd name="connsiteY34" fmla="*/ 664369 h 866775"/>
                    <a:gd name="connsiteX35" fmla="*/ 747713 w 990600"/>
                    <a:gd name="connsiteY35" fmla="*/ 614363 h 866775"/>
                    <a:gd name="connsiteX36" fmla="*/ 847725 w 990600"/>
                    <a:gd name="connsiteY36" fmla="*/ 628650 h 866775"/>
                    <a:gd name="connsiteX37" fmla="*/ 990600 w 990600"/>
                    <a:gd name="connsiteY37" fmla="*/ 628650 h 866775"/>
                    <a:gd name="connsiteX38" fmla="*/ 835819 w 990600"/>
                    <a:gd name="connsiteY38" fmla="*/ 695325 h 866775"/>
                    <a:gd name="connsiteX39" fmla="*/ 759619 w 990600"/>
                    <a:gd name="connsiteY39" fmla="*/ 750094 h 866775"/>
                    <a:gd name="connsiteX40" fmla="*/ 683419 w 990600"/>
                    <a:gd name="connsiteY40" fmla="*/ 766763 h 866775"/>
                    <a:gd name="connsiteX41" fmla="*/ 640557 w 990600"/>
                    <a:gd name="connsiteY41" fmla="*/ 766763 h 866775"/>
                    <a:gd name="connsiteX42" fmla="*/ 704850 w 990600"/>
                    <a:gd name="connsiteY42" fmla="*/ 809625 h 866775"/>
                    <a:gd name="connsiteX43" fmla="*/ 750094 w 990600"/>
                    <a:gd name="connsiteY43" fmla="*/ 866775 h 866775"/>
                    <a:gd name="connsiteX44" fmla="*/ 661988 w 990600"/>
                    <a:gd name="connsiteY44" fmla="*/ 838200 h 866775"/>
                    <a:gd name="connsiteX45" fmla="*/ 607219 w 990600"/>
                    <a:gd name="connsiteY45" fmla="*/ 838200 h 866775"/>
                    <a:gd name="connsiteX46" fmla="*/ 545307 w 990600"/>
                    <a:gd name="connsiteY46" fmla="*/ 800100 h 866775"/>
                    <a:gd name="connsiteX47" fmla="*/ 478632 w 990600"/>
                    <a:gd name="connsiteY47" fmla="*/ 745332 h 866775"/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490538 w 990600"/>
                    <a:gd name="connsiteY23" fmla="*/ 0 h 866775"/>
                    <a:gd name="connsiteX24" fmla="*/ 497682 w 990600"/>
                    <a:gd name="connsiteY24" fmla="*/ 90488 h 866775"/>
                    <a:gd name="connsiteX25" fmla="*/ 500063 w 990600"/>
                    <a:gd name="connsiteY25" fmla="*/ 176213 h 866775"/>
                    <a:gd name="connsiteX26" fmla="*/ 528638 w 990600"/>
                    <a:gd name="connsiteY26" fmla="*/ 276225 h 866775"/>
                    <a:gd name="connsiteX27" fmla="*/ 892969 w 990600"/>
                    <a:gd name="connsiteY27" fmla="*/ 250032 h 866775"/>
                    <a:gd name="connsiteX28" fmla="*/ 852488 w 990600"/>
                    <a:gd name="connsiteY28" fmla="*/ 326232 h 866775"/>
                    <a:gd name="connsiteX29" fmla="*/ 797719 w 990600"/>
                    <a:gd name="connsiteY29" fmla="*/ 397669 h 866775"/>
                    <a:gd name="connsiteX30" fmla="*/ 785813 w 990600"/>
                    <a:gd name="connsiteY30" fmla="*/ 473869 h 866775"/>
                    <a:gd name="connsiteX31" fmla="*/ 747713 w 990600"/>
                    <a:gd name="connsiteY31" fmla="*/ 547688 h 866775"/>
                    <a:gd name="connsiteX32" fmla="*/ 695325 w 990600"/>
                    <a:gd name="connsiteY32" fmla="*/ 602457 h 866775"/>
                    <a:gd name="connsiteX33" fmla="*/ 590550 w 990600"/>
                    <a:gd name="connsiteY33" fmla="*/ 664369 h 866775"/>
                    <a:gd name="connsiteX34" fmla="*/ 747713 w 990600"/>
                    <a:gd name="connsiteY34" fmla="*/ 614363 h 866775"/>
                    <a:gd name="connsiteX35" fmla="*/ 847725 w 990600"/>
                    <a:gd name="connsiteY35" fmla="*/ 628650 h 866775"/>
                    <a:gd name="connsiteX36" fmla="*/ 990600 w 990600"/>
                    <a:gd name="connsiteY36" fmla="*/ 628650 h 866775"/>
                    <a:gd name="connsiteX37" fmla="*/ 835819 w 990600"/>
                    <a:gd name="connsiteY37" fmla="*/ 695325 h 866775"/>
                    <a:gd name="connsiteX38" fmla="*/ 759619 w 990600"/>
                    <a:gd name="connsiteY38" fmla="*/ 750094 h 866775"/>
                    <a:gd name="connsiteX39" fmla="*/ 683419 w 990600"/>
                    <a:gd name="connsiteY39" fmla="*/ 766763 h 866775"/>
                    <a:gd name="connsiteX40" fmla="*/ 640557 w 990600"/>
                    <a:gd name="connsiteY40" fmla="*/ 766763 h 866775"/>
                    <a:gd name="connsiteX41" fmla="*/ 704850 w 990600"/>
                    <a:gd name="connsiteY41" fmla="*/ 809625 h 866775"/>
                    <a:gd name="connsiteX42" fmla="*/ 750094 w 990600"/>
                    <a:gd name="connsiteY42" fmla="*/ 866775 h 866775"/>
                    <a:gd name="connsiteX43" fmla="*/ 661988 w 990600"/>
                    <a:gd name="connsiteY43" fmla="*/ 838200 h 866775"/>
                    <a:gd name="connsiteX44" fmla="*/ 607219 w 990600"/>
                    <a:gd name="connsiteY44" fmla="*/ 838200 h 866775"/>
                    <a:gd name="connsiteX45" fmla="*/ 545307 w 990600"/>
                    <a:gd name="connsiteY45" fmla="*/ 800100 h 866775"/>
                    <a:gd name="connsiteX46" fmla="*/ 478632 w 990600"/>
                    <a:gd name="connsiteY46" fmla="*/ 745332 h 866775"/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490538 w 990600"/>
                    <a:gd name="connsiteY23" fmla="*/ 0 h 866775"/>
                    <a:gd name="connsiteX24" fmla="*/ 497682 w 990600"/>
                    <a:gd name="connsiteY24" fmla="*/ 90488 h 866775"/>
                    <a:gd name="connsiteX25" fmla="*/ 500063 w 990600"/>
                    <a:gd name="connsiteY25" fmla="*/ 176213 h 866775"/>
                    <a:gd name="connsiteX26" fmla="*/ 892969 w 990600"/>
                    <a:gd name="connsiteY26" fmla="*/ 250032 h 866775"/>
                    <a:gd name="connsiteX27" fmla="*/ 852488 w 990600"/>
                    <a:gd name="connsiteY27" fmla="*/ 326232 h 866775"/>
                    <a:gd name="connsiteX28" fmla="*/ 797719 w 990600"/>
                    <a:gd name="connsiteY28" fmla="*/ 397669 h 866775"/>
                    <a:gd name="connsiteX29" fmla="*/ 785813 w 990600"/>
                    <a:gd name="connsiteY29" fmla="*/ 473869 h 866775"/>
                    <a:gd name="connsiteX30" fmla="*/ 747713 w 990600"/>
                    <a:gd name="connsiteY30" fmla="*/ 547688 h 866775"/>
                    <a:gd name="connsiteX31" fmla="*/ 695325 w 990600"/>
                    <a:gd name="connsiteY31" fmla="*/ 602457 h 866775"/>
                    <a:gd name="connsiteX32" fmla="*/ 590550 w 990600"/>
                    <a:gd name="connsiteY32" fmla="*/ 664369 h 866775"/>
                    <a:gd name="connsiteX33" fmla="*/ 747713 w 990600"/>
                    <a:gd name="connsiteY33" fmla="*/ 614363 h 866775"/>
                    <a:gd name="connsiteX34" fmla="*/ 847725 w 990600"/>
                    <a:gd name="connsiteY34" fmla="*/ 628650 h 866775"/>
                    <a:gd name="connsiteX35" fmla="*/ 990600 w 990600"/>
                    <a:gd name="connsiteY35" fmla="*/ 628650 h 866775"/>
                    <a:gd name="connsiteX36" fmla="*/ 835819 w 990600"/>
                    <a:gd name="connsiteY36" fmla="*/ 695325 h 866775"/>
                    <a:gd name="connsiteX37" fmla="*/ 759619 w 990600"/>
                    <a:gd name="connsiteY37" fmla="*/ 750094 h 866775"/>
                    <a:gd name="connsiteX38" fmla="*/ 683419 w 990600"/>
                    <a:gd name="connsiteY38" fmla="*/ 766763 h 866775"/>
                    <a:gd name="connsiteX39" fmla="*/ 640557 w 990600"/>
                    <a:gd name="connsiteY39" fmla="*/ 766763 h 866775"/>
                    <a:gd name="connsiteX40" fmla="*/ 704850 w 990600"/>
                    <a:gd name="connsiteY40" fmla="*/ 809625 h 866775"/>
                    <a:gd name="connsiteX41" fmla="*/ 750094 w 990600"/>
                    <a:gd name="connsiteY41" fmla="*/ 866775 h 866775"/>
                    <a:gd name="connsiteX42" fmla="*/ 661988 w 990600"/>
                    <a:gd name="connsiteY42" fmla="*/ 838200 h 866775"/>
                    <a:gd name="connsiteX43" fmla="*/ 607219 w 990600"/>
                    <a:gd name="connsiteY43" fmla="*/ 838200 h 866775"/>
                    <a:gd name="connsiteX44" fmla="*/ 545307 w 990600"/>
                    <a:gd name="connsiteY44" fmla="*/ 800100 h 866775"/>
                    <a:gd name="connsiteX45" fmla="*/ 478632 w 990600"/>
                    <a:gd name="connsiteY45" fmla="*/ 745332 h 866775"/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490538 w 990600"/>
                    <a:gd name="connsiteY23" fmla="*/ 0 h 866775"/>
                    <a:gd name="connsiteX24" fmla="*/ 497682 w 990600"/>
                    <a:gd name="connsiteY24" fmla="*/ 90488 h 866775"/>
                    <a:gd name="connsiteX25" fmla="*/ 892969 w 990600"/>
                    <a:gd name="connsiteY25" fmla="*/ 250032 h 866775"/>
                    <a:gd name="connsiteX26" fmla="*/ 852488 w 990600"/>
                    <a:gd name="connsiteY26" fmla="*/ 326232 h 866775"/>
                    <a:gd name="connsiteX27" fmla="*/ 797719 w 990600"/>
                    <a:gd name="connsiteY27" fmla="*/ 397669 h 866775"/>
                    <a:gd name="connsiteX28" fmla="*/ 785813 w 990600"/>
                    <a:gd name="connsiteY28" fmla="*/ 473869 h 866775"/>
                    <a:gd name="connsiteX29" fmla="*/ 747713 w 990600"/>
                    <a:gd name="connsiteY29" fmla="*/ 547688 h 866775"/>
                    <a:gd name="connsiteX30" fmla="*/ 695325 w 990600"/>
                    <a:gd name="connsiteY30" fmla="*/ 602457 h 866775"/>
                    <a:gd name="connsiteX31" fmla="*/ 590550 w 990600"/>
                    <a:gd name="connsiteY31" fmla="*/ 664369 h 866775"/>
                    <a:gd name="connsiteX32" fmla="*/ 747713 w 990600"/>
                    <a:gd name="connsiteY32" fmla="*/ 614363 h 866775"/>
                    <a:gd name="connsiteX33" fmla="*/ 847725 w 990600"/>
                    <a:gd name="connsiteY33" fmla="*/ 628650 h 866775"/>
                    <a:gd name="connsiteX34" fmla="*/ 990600 w 990600"/>
                    <a:gd name="connsiteY34" fmla="*/ 628650 h 866775"/>
                    <a:gd name="connsiteX35" fmla="*/ 835819 w 990600"/>
                    <a:gd name="connsiteY35" fmla="*/ 695325 h 866775"/>
                    <a:gd name="connsiteX36" fmla="*/ 759619 w 990600"/>
                    <a:gd name="connsiteY36" fmla="*/ 750094 h 866775"/>
                    <a:gd name="connsiteX37" fmla="*/ 683419 w 990600"/>
                    <a:gd name="connsiteY37" fmla="*/ 766763 h 866775"/>
                    <a:gd name="connsiteX38" fmla="*/ 640557 w 990600"/>
                    <a:gd name="connsiteY38" fmla="*/ 766763 h 866775"/>
                    <a:gd name="connsiteX39" fmla="*/ 704850 w 990600"/>
                    <a:gd name="connsiteY39" fmla="*/ 809625 h 866775"/>
                    <a:gd name="connsiteX40" fmla="*/ 750094 w 990600"/>
                    <a:gd name="connsiteY40" fmla="*/ 866775 h 866775"/>
                    <a:gd name="connsiteX41" fmla="*/ 661988 w 990600"/>
                    <a:gd name="connsiteY41" fmla="*/ 838200 h 866775"/>
                    <a:gd name="connsiteX42" fmla="*/ 607219 w 990600"/>
                    <a:gd name="connsiteY42" fmla="*/ 838200 h 866775"/>
                    <a:gd name="connsiteX43" fmla="*/ 545307 w 990600"/>
                    <a:gd name="connsiteY43" fmla="*/ 800100 h 866775"/>
                    <a:gd name="connsiteX44" fmla="*/ 478632 w 990600"/>
                    <a:gd name="connsiteY44" fmla="*/ 745332 h 866775"/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490538 w 990600"/>
                    <a:gd name="connsiteY23" fmla="*/ 0 h 866775"/>
                    <a:gd name="connsiteX24" fmla="*/ 892969 w 990600"/>
                    <a:gd name="connsiteY24" fmla="*/ 250032 h 866775"/>
                    <a:gd name="connsiteX25" fmla="*/ 852488 w 990600"/>
                    <a:gd name="connsiteY25" fmla="*/ 326232 h 866775"/>
                    <a:gd name="connsiteX26" fmla="*/ 797719 w 990600"/>
                    <a:gd name="connsiteY26" fmla="*/ 397669 h 866775"/>
                    <a:gd name="connsiteX27" fmla="*/ 785813 w 990600"/>
                    <a:gd name="connsiteY27" fmla="*/ 473869 h 866775"/>
                    <a:gd name="connsiteX28" fmla="*/ 747713 w 990600"/>
                    <a:gd name="connsiteY28" fmla="*/ 547688 h 866775"/>
                    <a:gd name="connsiteX29" fmla="*/ 695325 w 990600"/>
                    <a:gd name="connsiteY29" fmla="*/ 602457 h 866775"/>
                    <a:gd name="connsiteX30" fmla="*/ 590550 w 990600"/>
                    <a:gd name="connsiteY30" fmla="*/ 664369 h 866775"/>
                    <a:gd name="connsiteX31" fmla="*/ 747713 w 990600"/>
                    <a:gd name="connsiteY31" fmla="*/ 614363 h 866775"/>
                    <a:gd name="connsiteX32" fmla="*/ 847725 w 990600"/>
                    <a:gd name="connsiteY32" fmla="*/ 628650 h 866775"/>
                    <a:gd name="connsiteX33" fmla="*/ 990600 w 990600"/>
                    <a:gd name="connsiteY33" fmla="*/ 628650 h 866775"/>
                    <a:gd name="connsiteX34" fmla="*/ 835819 w 990600"/>
                    <a:gd name="connsiteY34" fmla="*/ 695325 h 866775"/>
                    <a:gd name="connsiteX35" fmla="*/ 759619 w 990600"/>
                    <a:gd name="connsiteY35" fmla="*/ 750094 h 866775"/>
                    <a:gd name="connsiteX36" fmla="*/ 683419 w 990600"/>
                    <a:gd name="connsiteY36" fmla="*/ 766763 h 866775"/>
                    <a:gd name="connsiteX37" fmla="*/ 640557 w 990600"/>
                    <a:gd name="connsiteY37" fmla="*/ 766763 h 866775"/>
                    <a:gd name="connsiteX38" fmla="*/ 704850 w 990600"/>
                    <a:gd name="connsiteY38" fmla="*/ 809625 h 866775"/>
                    <a:gd name="connsiteX39" fmla="*/ 750094 w 990600"/>
                    <a:gd name="connsiteY39" fmla="*/ 866775 h 866775"/>
                    <a:gd name="connsiteX40" fmla="*/ 661988 w 990600"/>
                    <a:gd name="connsiteY40" fmla="*/ 838200 h 866775"/>
                    <a:gd name="connsiteX41" fmla="*/ 607219 w 990600"/>
                    <a:gd name="connsiteY41" fmla="*/ 838200 h 866775"/>
                    <a:gd name="connsiteX42" fmla="*/ 545307 w 990600"/>
                    <a:gd name="connsiteY42" fmla="*/ 800100 h 866775"/>
                    <a:gd name="connsiteX43" fmla="*/ 478632 w 990600"/>
                    <a:gd name="connsiteY43" fmla="*/ 745332 h 866775"/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490538 w 990600"/>
                    <a:gd name="connsiteY23" fmla="*/ 0 h 866775"/>
                    <a:gd name="connsiteX24" fmla="*/ 892969 w 990600"/>
                    <a:gd name="connsiteY24" fmla="*/ 250032 h 866775"/>
                    <a:gd name="connsiteX25" fmla="*/ 852488 w 990600"/>
                    <a:gd name="connsiteY25" fmla="*/ 326232 h 866775"/>
                    <a:gd name="connsiteX26" fmla="*/ 797719 w 990600"/>
                    <a:gd name="connsiteY26" fmla="*/ 397669 h 866775"/>
                    <a:gd name="connsiteX27" fmla="*/ 785813 w 990600"/>
                    <a:gd name="connsiteY27" fmla="*/ 473869 h 866775"/>
                    <a:gd name="connsiteX28" fmla="*/ 747713 w 990600"/>
                    <a:gd name="connsiteY28" fmla="*/ 547688 h 866775"/>
                    <a:gd name="connsiteX29" fmla="*/ 695325 w 990600"/>
                    <a:gd name="connsiteY29" fmla="*/ 602457 h 866775"/>
                    <a:gd name="connsiteX30" fmla="*/ 747713 w 990600"/>
                    <a:gd name="connsiteY30" fmla="*/ 614363 h 866775"/>
                    <a:gd name="connsiteX31" fmla="*/ 847725 w 990600"/>
                    <a:gd name="connsiteY31" fmla="*/ 628650 h 866775"/>
                    <a:gd name="connsiteX32" fmla="*/ 990600 w 990600"/>
                    <a:gd name="connsiteY32" fmla="*/ 628650 h 866775"/>
                    <a:gd name="connsiteX33" fmla="*/ 835819 w 990600"/>
                    <a:gd name="connsiteY33" fmla="*/ 695325 h 866775"/>
                    <a:gd name="connsiteX34" fmla="*/ 759619 w 990600"/>
                    <a:gd name="connsiteY34" fmla="*/ 750094 h 866775"/>
                    <a:gd name="connsiteX35" fmla="*/ 683419 w 990600"/>
                    <a:gd name="connsiteY35" fmla="*/ 766763 h 866775"/>
                    <a:gd name="connsiteX36" fmla="*/ 640557 w 990600"/>
                    <a:gd name="connsiteY36" fmla="*/ 766763 h 866775"/>
                    <a:gd name="connsiteX37" fmla="*/ 704850 w 990600"/>
                    <a:gd name="connsiteY37" fmla="*/ 809625 h 866775"/>
                    <a:gd name="connsiteX38" fmla="*/ 750094 w 990600"/>
                    <a:gd name="connsiteY38" fmla="*/ 866775 h 866775"/>
                    <a:gd name="connsiteX39" fmla="*/ 661988 w 990600"/>
                    <a:gd name="connsiteY39" fmla="*/ 838200 h 866775"/>
                    <a:gd name="connsiteX40" fmla="*/ 607219 w 990600"/>
                    <a:gd name="connsiteY40" fmla="*/ 838200 h 866775"/>
                    <a:gd name="connsiteX41" fmla="*/ 545307 w 990600"/>
                    <a:gd name="connsiteY41" fmla="*/ 800100 h 866775"/>
                    <a:gd name="connsiteX42" fmla="*/ 478632 w 990600"/>
                    <a:gd name="connsiteY42" fmla="*/ 745332 h 866775"/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490538 w 990600"/>
                    <a:gd name="connsiteY23" fmla="*/ 0 h 866775"/>
                    <a:gd name="connsiteX24" fmla="*/ 892969 w 990600"/>
                    <a:gd name="connsiteY24" fmla="*/ 250032 h 866775"/>
                    <a:gd name="connsiteX25" fmla="*/ 852488 w 990600"/>
                    <a:gd name="connsiteY25" fmla="*/ 326232 h 866775"/>
                    <a:gd name="connsiteX26" fmla="*/ 797719 w 990600"/>
                    <a:gd name="connsiteY26" fmla="*/ 397669 h 866775"/>
                    <a:gd name="connsiteX27" fmla="*/ 785813 w 990600"/>
                    <a:gd name="connsiteY27" fmla="*/ 473869 h 866775"/>
                    <a:gd name="connsiteX28" fmla="*/ 747713 w 990600"/>
                    <a:gd name="connsiteY28" fmla="*/ 547688 h 866775"/>
                    <a:gd name="connsiteX29" fmla="*/ 695325 w 990600"/>
                    <a:gd name="connsiteY29" fmla="*/ 602457 h 866775"/>
                    <a:gd name="connsiteX30" fmla="*/ 847725 w 990600"/>
                    <a:gd name="connsiteY30" fmla="*/ 628650 h 866775"/>
                    <a:gd name="connsiteX31" fmla="*/ 990600 w 990600"/>
                    <a:gd name="connsiteY31" fmla="*/ 628650 h 866775"/>
                    <a:gd name="connsiteX32" fmla="*/ 835819 w 990600"/>
                    <a:gd name="connsiteY32" fmla="*/ 695325 h 866775"/>
                    <a:gd name="connsiteX33" fmla="*/ 759619 w 990600"/>
                    <a:gd name="connsiteY33" fmla="*/ 750094 h 866775"/>
                    <a:gd name="connsiteX34" fmla="*/ 683419 w 990600"/>
                    <a:gd name="connsiteY34" fmla="*/ 766763 h 866775"/>
                    <a:gd name="connsiteX35" fmla="*/ 640557 w 990600"/>
                    <a:gd name="connsiteY35" fmla="*/ 766763 h 866775"/>
                    <a:gd name="connsiteX36" fmla="*/ 704850 w 990600"/>
                    <a:gd name="connsiteY36" fmla="*/ 809625 h 866775"/>
                    <a:gd name="connsiteX37" fmla="*/ 750094 w 990600"/>
                    <a:gd name="connsiteY37" fmla="*/ 866775 h 866775"/>
                    <a:gd name="connsiteX38" fmla="*/ 661988 w 990600"/>
                    <a:gd name="connsiteY38" fmla="*/ 838200 h 866775"/>
                    <a:gd name="connsiteX39" fmla="*/ 607219 w 990600"/>
                    <a:gd name="connsiteY39" fmla="*/ 838200 h 866775"/>
                    <a:gd name="connsiteX40" fmla="*/ 545307 w 990600"/>
                    <a:gd name="connsiteY40" fmla="*/ 800100 h 866775"/>
                    <a:gd name="connsiteX41" fmla="*/ 478632 w 990600"/>
                    <a:gd name="connsiteY41" fmla="*/ 745332 h 866775"/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490538 w 990600"/>
                    <a:gd name="connsiteY23" fmla="*/ 0 h 866775"/>
                    <a:gd name="connsiteX24" fmla="*/ 892969 w 990600"/>
                    <a:gd name="connsiteY24" fmla="*/ 250032 h 866775"/>
                    <a:gd name="connsiteX25" fmla="*/ 852488 w 990600"/>
                    <a:gd name="connsiteY25" fmla="*/ 326232 h 866775"/>
                    <a:gd name="connsiteX26" fmla="*/ 797719 w 990600"/>
                    <a:gd name="connsiteY26" fmla="*/ 397669 h 866775"/>
                    <a:gd name="connsiteX27" fmla="*/ 785813 w 990600"/>
                    <a:gd name="connsiteY27" fmla="*/ 473869 h 866775"/>
                    <a:gd name="connsiteX28" fmla="*/ 747713 w 990600"/>
                    <a:gd name="connsiteY28" fmla="*/ 547688 h 866775"/>
                    <a:gd name="connsiteX29" fmla="*/ 695325 w 990600"/>
                    <a:gd name="connsiteY29" fmla="*/ 602457 h 866775"/>
                    <a:gd name="connsiteX30" fmla="*/ 990600 w 990600"/>
                    <a:gd name="connsiteY30" fmla="*/ 628650 h 866775"/>
                    <a:gd name="connsiteX31" fmla="*/ 835819 w 990600"/>
                    <a:gd name="connsiteY31" fmla="*/ 695325 h 866775"/>
                    <a:gd name="connsiteX32" fmla="*/ 759619 w 990600"/>
                    <a:gd name="connsiteY32" fmla="*/ 750094 h 866775"/>
                    <a:gd name="connsiteX33" fmla="*/ 683419 w 990600"/>
                    <a:gd name="connsiteY33" fmla="*/ 766763 h 866775"/>
                    <a:gd name="connsiteX34" fmla="*/ 640557 w 990600"/>
                    <a:gd name="connsiteY34" fmla="*/ 766763 h 866775"/>
                    <a:gd name="connsiteX35" fmla="*/ 704850 w 990600"/>
                    <a:gd name="connsiteY35" fmla="*/ 809625 h 866775"/>
                    <a:gd name="connsiteX36" fmla="*/ 750094 w 990600"/>
                    <a:gd name="connsiteY36" fmla="*/ 866775 h 866775"/>
                    <a:gd name="connsiteX37" fmla="*/ 661988 w 990600"/>
                    <a:gd name="connsiteY37" fmla="*/ 838200 h 866775"/>
                    <a:gd name="connsiteX38" fmla="*/ 607219 w 990600"/>
                    <a:gd name="connsiteY38" fmla="*/ 838200 h 866775"/>
                    <a:gd name="connsiteX39" fmla="*/ 545307 w 990600"/>
                    <a:gd name="connsiteY39" fmla="*/ 800100 h 866775"/>
                    <a:gd name="connsiteX40" fmla="*/ 478632 w 990600"/>
                    <a:gd name="connsiteY40" fmla="*/ 745332 h 866775"/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490538 w 990600"/>
                    <a:gd name="connsiteY23" fmla="*/ 0 h 866775"/>
                    <a:gd name="connsiteX24" fmla="*/ 892969 w 990600"/>
                    <a:gd name="connsiteY24" fmla="*/ 250032 h 866775"/>
                    <a:gd name="connsiteX25" fmla="*/ 852488 w 990600"/>
                    <a:gd name="connsiteY25" fmla="*/ 326232 h 866775"/>
                    <a:gd name="connsiteX26" fmla="*/ 797719 w 990600"/>
                    <a:gd name="connsiteY26" fmla="*/ 397669 h 866775"/>
                    <a:gd name="connsiteX27" fmla="*/ 785813 w 990600"/>
                    <a:gd name="connsiteY27" fmla="*/ 473869 h 866775"/>
                    <a:gd name="connsiteX28" fmla="*/ 747713 w 990600"/>
                    <a:gd name="connsiteY28" fmla="*/ 547688 h 866775"/>
                    <a:gd name="connsiteX29" fmla="*/ 990600 w 990600"/>
                    <a:gd name="connsiteY29" fmla="*/ 628650 h 866775"/>
                    <a:gd name="connsiteX30" fmla="*/ 835819 w 990600"/>
                    <a:gd name="connsiteY30" fmla="*/ 695325 h 866775"/>
                    <a:gd name="connsiteX31" fmla="*/ 759619 w 990600"/>
                    <a:gd name="connsiteY31" fmla="*/ 750094 h 866775"/>
                    <a:gd name="connsiteX32" fmla="*/ 683419 w 990600"/>
                    <a:gd name="connsiteY32" fmla="*/ 766763 h 866775"/>
                    <a:gd name="connsiteX33" fmla="*/ 640557 w 990600"/>
                    <a:gd name="connsiteY33" fmla="*/ 766763 h 866775"/>
                    <a:gd name="connsiteX34" fmla="*/ 704850 w 990600"/>
                    <a:gd name="connsiteY34" fmla="*/ 809625 h 866775"/>
                    <a:gd name="connsiteX35" fmla="*/ 750094 w 990600"/>
                    <a:gd name="connsiteY35" fmla="*/ 866775 h 866775"/>
                    <a:gd name="connsiteX36" fmla="*/ 661988 w 990600"/>
                    <a:gd name="connsiteY36" fmla="*/ 838200 h 866775"/>
                    <a:gd name="connsiteX37" fmla="*/ 607219 w 990600"/>
                    <a:gd name="connsiteY37" fmla="*/ 838200 h 866775"/>
                    <a:gd name="connsiteX38" fmla="*/ 545307 w 990600"/>
                    <a:gd name="connsiteY38" fmla="*/ 800100 h 866775"/>
                    <a:gd name="connsiteX39" fmla="*/ 478632 w 990600"/>
                    <a:gd name="connsiteY39" fmla="*/ 745332 h 866775"/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490538 w 990600"/>
                    <a:gd name="connsiteY23" fmla="*/ 0 h 866775"/>
                    <a:gd name="connsiteX24" fmla="*/ 892969 w 990600"/>
                    <a:gd name="connsiteY24" fmla="*/ 250032 h 866775"/>
                    <a:gd name="connsiteX25" fmla="*/ 852488 w 990600"/>
                    <a:gd name="connsiteY25" fmla="*/ 326232 h 866775"/>
                    <a:gd name="connsiteX26" fmla="*/ 797719 w 990600"/>
                    <a:gd name="connsiteY26" fmla="*/ 397669 h 866775"/>
                    <a:gd name="connsiteX27" fmla="*/ 785813 w 990600"/>
                    <a:gd name="connsiteY27" fmla="*/ 473869 h 866775"/>
                    <a:gd name="connsiteX28" fmla="*/ 990600 w 990600"/>
                    <a:gd name="connsiteY28" fmla="*/ 628650 h 866775"/>
                    <a:gd name="connsiteX29" fmla="*/ 835819 w 990600"/>
                    <a:gd name="connsiteY29" fmla="*/ 695325 h 866775"/>
                    <a:gd name="connsiteX30" fmla="*/ 759619 w 990600"/>
                    <a:gd name="connsiteY30" fmla="*/ 750094 h 866775"/>
                    <a:gd name="connsiteX31" fmla="*/ 683419 w 990600"/>
                    <a:gd name="connsiteY31" fmla="*/ 766763 h 866775"/>
                    <a:gd name="connsiteX32" fmla="*/ 640557 w 990600"/>
                    <a:gd name="connsiteY32" fmla="*/ 766763 h 866775"/>
                    <a:gd name="connsiteX33" fmla="*/ 704850 w 990600"/>
                    <a:gd name="connsiteY33" fmla="*/ 809625 h 866775"/>
                    <a:gd name="connsiteX34" fmla="*/ 750094 w 990600"/>
                    <a:gd name="connsiteY34" fmla="*/ 866775 h 866775"/>
                    <a:gd name="connsiteX35" fmla="*/ 661988 w 990600"/>
                    <a:gd name="connsiteY35" fmla="*/ 838200 h 866775"/>
                    <a:gd name="connsiteX36" fmla="*/ 607219 w 990600"/>
                    <a:gd name="connsiteY36" fmla="*/ 838200 h 866775"/>
                    <a:gd name="connsiteX37" fmla="*/ 545307 w 990600"/>
                    <a:gd name="connsiteY37" fmla="*/ 800100 h 866775"/>
                    <a:gd name="connsiteX38" fmla="*/ 478632 w 990600"/>
                    <a:gd name="connsiteY38" fmla="*/ 745332 h 866775"/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490538 w 990600"/>
                    <a:gd name="connsiteY23" fmla="*/ 0 h 866775"/>
                    <a:gd name="connsiteX24" fmla="*/ 892969 w 990600"/>
                    <a:gd name="connsiteY24" fmla="*/ 250032 h 866775"/>
                    <a:gd name="connsiteX25" fmla="*/ 852488 w 990600"/>
                    <a:gd name="connsiteY25" fmla="*/ 326232 h 866775"/>
                    <a:gd name="connsiteX26" fmla="*/ 797719 w 990600"/>
                    <a:gd name="connsiteY26" fmla="*/ 397669 h 866775"/>
                    <a:gd name="connsiteX27" fmla="*/ 990600 w 990600"/>
                    <a:gd name="connsiteY27" fmla="*/ 628650 h 866775"/>
                    <a:gd name="connsiteX28" fmla="*/ 835819 w 990600"/>
                    <a:gd name="connsiteY28" fmla="*/ 695325 h 866775"/>
                    <a:gd name="connsiteX29" fmla="*/ 759619 w 990600"/>
                    <a:gd name="connsiteY29" fmla="*/ 750094 h 866775"/>
                    <a:gd name="connsiteX30" fmla="*/ 683419 w 990600"/>
                    <a:gd name="connsiteY30" fmla="*/ 766763 h 866775"/>
                    <a:gd name="connsiteX31" fmla="*/ 640557 w 990600"/>
                    <a:gd name="connsiteY31" fmla="*/ 766763 h 866775"/>
                    <a:gd name="connsiteX32" fmla="*/ 704850 w 990600"/>
                    <a:gd name="connsiteY32" fmla="*/ 809625 h 866775"/>
                    <a:gd name="connsiteX33" fmla="*/ 750094 w 990600"/>
                    <a:gd name="connsiteY33" fmla="*/ 866775 h 866775"/>
                    <a:gd name="connsiteX34" fmla="*/ 661988 w 990600"/>
                    <a:gd name="connsiteY34" fmla="*/ 838200 h 866775"/>
                    <a:gd name="connsiteX35" fmla="*/ 607219 w 990600"/>
                    <a:gd name="connsiteY35" fmla="*/ 838200 h 866775"/>
                    <a:gd name="connsiteX36" fmla="*/ 545307 w 990600"/>
                    <a:gd name="connsiteY36" fmla="*/ 800100 h 866775"/>
                    <a:gd name="connsiteX37" fmla="*/ 478632 w 990600"/>
                    <a:gd name="connsiteY37" fmla="*/ 745332 h 866775"/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490538 w 990600"/>
                    <a:gd name="connsiteY23" fmla="*/ 0 h 866775"/>
                    <a:gd name="connsiteX24" fmla="*/ 892969 w 990600"/>
                    <a:gd name="connsiteY24" fmla="*/ 250032 h 866775"/>
                    <a:gd name="connsiteX25" fmla="*/ 852488 w 990600"/>
                    <a:gd name="connsiteY25" fmla="*/ 326232 h 866775"/>
                    <a:gd name="connsiteX26" fmla="*/ 990600 w 990600"/>
                    <a:gd name="connsiteY26" fmla="*/ 628650 h 866775"/>
                    <a:gd name="connsiteX27" fmla="*/ 835819 w 990600"/>
                    <a:gd name="connsiteY27" fmla="*/ 695325 h 866775"/>
                    <a:gd name="connsiteX28" fmla="*/ 759619 w 990600"/>
                    <a:gd name="connsiteY28" fmla="*/ 750094 h 866775"/>
                    <a:gd name="connsiteX29" fmla="*/ 683419 w 990600"/>
                    <a:gd name="connsiteY29" fmla="*/ 766763 h 866775"/>
                    <a:gd name="connsiteX30" fmla="*/ 640557 w 990600"/>
                    <a:gd name="connsiteY30" fmla="*/ 766763 h 866775"/>
                    <a:gd name="connsiteX31" fmla="*/ 704850 w 990600"/>
                    <a:gd name="connsiteY31" fmla="*/ 809625 h 866775"/>
                    <a:gd name="connsiteX32" fmla="*/ 750094 w 990600"/>
                    <a:gd name="connsiteY32" fmla="*/ 866775 h 866775"/>
                    <a:gd name="connsiteX33" fmla="*/ 661988 w 990600"/>
                    <a:gd name="connsiteY33" fmla="*/ 838200 h 866775"/>
                    <a:gd name="connsiteX34" fmla="*/ 607219 w 990600"/>
                    <a:gd name="connsiteY34" fmla="*/ 838200 h 866775"/>
                    <a:gd name="connsiteX35" fmla="*/ 545307 w 990600"/>
                    <a:gd name="connsiteY35" fmla="*/ 800100 h 866775"/>
                    <a:gd name="connsiteX36" fmla="*/ 478632 w 990600"/>
                    <a:gd name="connsiteY36" fmla="*/ 745332 h 866775"/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490538 w 990600"/>
                    <a:gd name="connsiteY23" fmla="*/ 0 h 866775"/>
                    <a:gd name="connsiteX24" fmla="*/ 892969 w 990600"/>
                    <a:gd name="connsiteY24" fmla="*/ 250032 h 866775"/>
                    <a:gd name="connsiteX25" fmla="*/ 990600 w 990600"/>
                    <a:gd name="connsiteY25" fmla="*/ 628650 h 866775"/>
                    <a:gd name="connsiteX26" fmla="*/ 835819 w 990600"/>
                    <a:gd name="connsiteY26" fmla="*/ 695325 h 866775"/>
                    <a:gd name="connsiteX27" fmla="*/ 759619 w 990600"/>
                    <a:gd name="connsiteY27" fmla="*/ 750094 h 866775"/>
                    <a:gd name="connsiteX28" fmla="*/ 683419 w 990600"/>
                    <a:gd name="connsiteY28" fmla="*/ 766763 h 866775"/>
                    <a:gd name="connsiteX29" fmla="*/ 640557 w 990600"/>
                    <a:gd name="connsiteY29" fmla="*/ 766763 h 866775"/>
                    <a:gd name="connsiteX30" fmla="*/ 704850 w 990600"/>
                    <a:gd name="connsiteY30" fmla="*/ 809625 h 866775"/>
                    <a:gd name="connsiteX31" fmla="*/ 750094 w 990600"/>
                    <a:gd name="connsiteY31" fmla="*/ 866775 h 866775"/>
                    <a:gd name="connsiteX32" fmla="*/ 661988 w 990600"/>
                    <a:gd name="connsiteY32" fmla="*/ 838200 h 866775"/>
                    <a:gd name="connsiteX33" fmla="*/ 607219 w 990600"/>
                    <a:gd name="connsiteY33" fmla="*/ 838200 h 866775"/>
                    <a:gd name="connsiteX34" fmla="*/ 545307 w 990600"/>
                    <a:gd name="connsiteY34" fmla="*/ 800100 h 866775"/>
                    <a:gd name="connsiteX35" fmla="*/ 478632 w 990600"/>
                    <a:gd name="connsiteY35" fmla="*/ 745332 h 866775"/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490538 w 990600"/>
                    <a:gd name="connsiteY23" fmla="*/ 0 h 866775"/>
                    <a:gd name="connsiteX24" fmla="*/ 892969 w 990600"/>
                    <a:gd name="connsiteY24" fmla="*/ 250032 h 866775"/>
                    <a:gd name="connsiteX25" fmla="*/ 990600 w 990600"/>
                    <a:gd name="connsiteY25" fmla="*/ 628650 h 866775"/>
                    <a:gd name="connsiteX26" fmla="*/ 835819 w 990600"/>
                    <a:gd name="connsiteY26" fmla="*/ 695325 h 866775"/>
                    <a:gd name="connsiteX27" fmla="*/ 759619 w 990600"/>
                    <a:gd name="connsiteY27" fmla="*/ 750094 h 866775"/>
                    <a:gd name="connsiteX28" fmla="*/ 683419 w 990600"/>
                    <a:gd name="connsiteY28" fmla="*/ 766763 h 866775"/>
                    <a:gd name="connsiteX29" fmla="*/ 640557 w 990600"/>
                    <a:gd name="connsiteY29" fmla="*/ 766763 h 866775"/>
                    <a:gd name="connsiteX30" fmla="*/ 750094 w 990600"/>
                    <a:gd name="connsiteY30" fmla="*/ 866775 h 866775"/>
                    <a:gd name="connsiteX31" fmla="*/ 661988 w 990600"/>
                    <a:gd name="connsiteY31" fmla="*/ 838200 h 866775"/>
                    <a:gd name="connsiteX32" fmla="*/ 607219 w 990600"/>
                    <a:gd name="connsiteY32" fmla="*/ 838200 h 866775"/>
                    <a:gd name="connsiteX33" fmla="*/ 545307 w 990600"/>
                    <a:gd name="connsiteY33" fmla="*/ 800100 h 866775"/>
                    <a:gd name="connsiteX34" fmla="*/ 478632 w 990600"/>
                    <a:gd name="connsiteY34" fmla="*/ 745332 h 866775"/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490538 w 990600"/>
                    <a:gd name="connsiteY23" fmla="*/ 0 h 866775"/>
                    <a:gd name="connsiteX24" fmla="*/ 892969 w 990600"/>
                    <a:gd name="connsiteY24" fmla="*/ 250032 h 866775"/>
                    <a:gd name="connsiteX25" fmla="*/ 990600 w 990600"/>
                    <a:gd name="connsiteY25" fmla="*/ 628650 h 866775"/>
                    <a:gd name="connsiteX26" fmla="*/ 835819 w 990600"/>
                    <a:gd name="connsiteY26" fmla="*/ 695325 h 866775"/>
                    <a:gd name="connsiteX27" fmla="*/ 759619 w 990600"/>
                    <a:gd name="connsiteY27" fmla="*/ 750094 h 866775"/>
                    <a:gd name="connsiteX28" fmla="*/ 683419 w 990600"/>
                    <a:gd name="connsiteY28" fmla="*/ 766763 h 866775"/>
                    <a:gd name="connsiteX29" fmla="*/ 750094 w 990600"/>
                    <a:gd name="connsiteY29" fmla="*/ 866775 h 866775"/>
                    <a:gd name="connsiteX30" fmla="*/ 661988 w 990600"/>
                    <a:gd name="connsiteY30" fmla="*/ 838200 h 866775"/>
                    <a:gd name="connsiteX31" fmla="*/ 607219 w 990600"/>
                    <a:gd name="connsiteY31" fmla="*/ 838200 h 866775"/>
                    <a:gd name="connsiteX32" fmla="*/ 545307 w 990600"/>
                    <a:gd name="connsiteY32" fmla="*/ 800100 h 866775"/>
                    <a:gd name="connsiteX33" fmla="*/ 478632 w 990600"/>
                    <a:gd name="connsiteY33" fmla="*/ 745332 h 866775"/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490538 w 990600"/>
                    <a:gd name="connsiteY23" fmla="*/ 0 h 866775"/>
                    <a:gd name="connsiteX24" fmla="*/ 892969 w 990600"/>
                    <a:gd name="connsiteY24" fmla="*/ 250032 h 866775"/>
                    <a:gd name="connsiteX25" fmla="*/ 990600 w 990600"/>
                    <a:gd name="connsiteY25" fmla="*/ 628650 h 866775"/>
                    <a:gd name="connsiteX26" fmla="*/ 835819 w 990600"/>
                    <a:gd name="connsiteY26" fmla="*/ 695325 h 866775"/>
                    <a:gd name="connsiteX27" fmla="*/ 759619 w 990600"/>
                    <a:gd name="connsiteY27" fmla="*/ 750094 h 866775"/>
                    <a:gd name="connsiteX28" fmla="*/ 750094 w 990600"/>
                    <a:gd name="connsiteY28" fmla="*/ 866775 h 866775"/>
                    <a:gd name="connsiteX29" fmla="*/ 661988 w 990600"/>
                    <a:gd name="connsiteY29" fmla="*/ 838200 h 866775"/>
                    <a:gd name="connsiteX30" fmla="*/ 607219 w 990600"/>
                    <a:gd name="connsiteY30" fmla="*/ 838200 h 866775"/>
                    <a:gd name="connsiteX31" fmla="*/ 545307 w 990600"/>
                    <a:gd name="connsiteY31" fmla="*/ 800100 h 866775"/>
                    <a:gd name="connsiteX32" fmla="*/ 478632 w 990600"/>
                    <a:gd name="connsiteY32" fmla="*/ 745332 h 866775"/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490538 w 990600"/>
                    <a:gd name="connsiteY23" fmla="*/ 0 h 866775"/>
                    <a:gd name="connsiteX24" fmla="*/ 892969 w 990600"/>
                    <a:gd name="connsiteY24" fmla="*/ 250032 h 866775"/>
                    <a:gd name="connsiteX25" fmla="*/ 990600 w 990600"/>
                    <a:gd name="connsiteY25" fmla="*/ 628650 h 866775"/>
                    <a:gd name="connsiteX26" fmla="*/ 835819 w 990600"/>
                    <a:gd name="connsiteY26" fmla="*/ 695325 h 866775"/>
                    <a:gd name="connsiteX27" fmla="*/ 750094 w 990600"/>
                    <a:gd name="connsiteY27" fmla="*/ 866775 h 866775"/>
                    <a:gd name="connsiteX28" fmla="*/ 661988 w 990600"/>
                    <a:gd name="connsiteY28" fmla="*/ 838200 h 866775"/>
                    <a:gd name="connsiteX29" fmla="*/ 607219 w 990600"/>
                    <a:gd name="connsiteY29" fmla="*/ 838200 h 866775"/>
                    <a:gd name="connsiteX30" fmla="*/ 545307 w 990600"/>
                    <a:gd name="connsiteY30" fmla="*/ 800100 h 866775"/>
                    <a:gd name="connsiteX31" fmla="*/ 478632 w 990600"/>
                    <a:gd name="connsiteY31" fmla="*/ 745332 h 866775"/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490538 w 990600"/>
                    <a:gd name="connsiteY23" fmla="*/ 0 h 866775"/>
                    <a:gd name="connsiteX24" fmla="*/ 892969 w 990600"/>
                    <a:gd name="connsiteY24" fmla="*/ 250032 h 866775"/>
                    <a:gd name="connsiteX25" fmla="*/ 990600 w 990600"/>
                    <a:gd name="connsiteY25" fmla="*/ 628650 h 866775"/>
                    <a:gd name="connsiteX26" fmla="*/ 750094 w 990600"/>
                    <a:gd name="connsiteY26" fmla="*/ 866775 h 866775"/>
                    <a:gd name="connsiteX27" fmla="*/ 661988 w 990600"/>
                    <a:gd name="connsiteY27" fmla="*/ 838200 h 866775"/>
                    <a:gd name="connsiteX28" fmla="*/ 607219 w 990600"/>
                    <a:gd name="connsiteY28" fmla="*/ 838200 h 866775"/>
                    <a:gd name="connsiteX29" fmla="*/ 545307 w 990600"/>
                    <a:gd name="connsiteY29" fmla="*/ 800100 h 866775"/>
                    <a:gd name="connsiteX30" fmla="*/ 478632 w 990600"/>
                    <a:gd name="connsiteY30" fmla="*/ 745332 h 866775"/>
                    <a:gd name="connsiteX0" fmla="*/ 545307 w 990600"/>
                    <a:gd name="connsiteY0" fmla="*/ 800100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490538 w 990600"/>
                    <a:gd name="connsiteY23" fmla="*/ 0 h 866775"/>
                    <a:gd name="connsiteX24" fmla="*/ 892969 w 990600"/>
                    <a:gd name="connsiteY24" fmla="*/ 250032 h 866775"/>
                    <a:gd name="connsiteX25" fmla="*/ 990600 w 990600"/>
                    <a:gd name="connsiteY25" fmla="*/ 628650 h 866775"/>
                    <a:gd name="connsiteX26" fmla="*/ 750094 w 990600"/>
                    <a:gd name="connsiteY26" fmla="*/ 866775 h 866775"/>
                    <a:gd name="connsiteX27" fmla="*/ 661988 w 990600"/>
                    <a:gd name="connsiteY27" fmla="*/ 838200 h 866775"/>
                    <a:gd name="connsiteX28" fmla="*/ 607219 w 990600"/>
                    <a:gd name="connsiteY28" fmla="*/ 838200 h 866775"/>
                    <a:gd name="connsiteX29" fmla="*/ 545307 w 990600"/>
                    <a:gd name="connsiteY29" fmla="*/ 800100 h 866775"/>
                    <a:gd name="connsiteX0" fmla="*/ 607219 w 990600"/>
                    <a:gd name="connsiteY0" fmla="*/ 838200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490538 w 990600"/>
                    <a:gd name="connsiteY23" fmla="*/ 0 h 866775"/>
                    <a:gd name="connsiteX24" fmla="*/ 892969 w 990600"/>
                    <a:gd name="connsiteY24" fmla="*/ 250032 h 866775"/>
                    <a:gd name="connsiteX25" fmla="*/ 990600 w 990600"/>
                    <a:gd name="connsiteY25" fmla="*/ 628650 h 866775"/>
                    <a:gd name="connsiteX26" fmla="*/ 750094 w 990600"/>
                    <a:gd name="connsiteY26" fmla="*/ 866775 h 866775"/>
                    <a:gd name="connsiteX27" fmla="*/ 661988 w 990600"/>
                    <a:gd name="connsiteY27" fmla="*/ 838200 h 866775"/>
                    <a:gd name="connsiteX28" fmla="*/ 607219 w 990600"/>
                    <a:gd name="connsiteY28" fmla="*/ 838200 h 866775"/>
                    <a:gd name="connsiteX0" fmla="*/ 661988 w 990600"/>
                    <a:gd name="connsiteY0" fmla="*/ 838200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490538 w 990600"/>
                    <a:gd name="connsiteY23" fmla="*/ 0 h 866775"/>
                    <a:gd name="connsiteX24" fmla="*/ 892969 w 990600"/>
                    <a:gd name="connsiteY24" fmla="*/ 250032 h 866775"/>
                    <a:gd name="connsiteX25" fmla="*/ 990600 w 990600"/>
                    <a:gd name="connsiteY25" fmla="*/ 628650 h 866775"/>
                    <a:gd name="connsiteX26" fmla="*/ 750094 w 990600"/>
                    <a:gd name="connsiteY26" fmla="*/ 866775 h 866775"/>
                    <a:gd name="connsiteX27" fmla="*/ 661988 w 990600"/>
                    <a:gd name="connsiteY27" fmla="*/ 838200 h 866775"/>
                    <a:gd name="connsiteX0" fmla="*/ 750094 w 990600"/>
                    <a:gd name="connsiteY0" fmla="*/ 866775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490538 w 990600"/>
                    <a:gd name="connsiteY23" fmla="*/ 0 h 866775"/>
                    <a:gd name="connsiteX24" fmla="*/ 892969 w 990600"/>
                    <a:gd name="connsiteY24" fmla="*/ 250032 h 866775"/>
                    <a:gd name="connsiteX25" fmla="*/ 990600 w 990600"/>
                    <a:gd name="connsiteY25" fmla="*/ 628650 h 866775"/>
                    <a:gd name="connsiteX26" fmla="*/ 750094 w 990600"/>
                    <a:gd name="connsiteY26" fmla="*/ 866775 h 866775"/>
                    <a:gd name="connsiteX0" fmla="*/ 750094 w 990600"/>
                    <a:gd name="connsiteY0" fmla="*/ 866775 h 866775"/>
                    <a:gd name="connsiteX1" fmla="*/ 364332 w 990600"/>
                    <a:gd name="connsiteY1" fmla="*/ 816769 h 866775"/>
                    <a:gd name="connsiteX2" fmla="*/ 309563 w 990600"/>
                    <a:gd name="connsiteY2" fmla="*/ 833438 h 866775"/>
                    <a:gd name="connsiteX3" fmla="*/ 259557 w 990600"/>
                    <a:gd name="connsiteY3" fmla="*/ 842963 h 866775"/>
                    <a:gd name="connsiteX4" fmla="*/ 207169 w 990600"/>
                    <a:gd name="connsiteY4" fmla="*/ 847725 h 866775"/>
                    <a:gd name="connsiteX5" fmla="*/ 259557 w 990600"/>
                    <a:gd name="connsiteY5" fmla="*/ 804863 h 866775"/>
                    <a:gd name="connsiteX6" fmla="*/ 288132 w 990600"/>
                    <a:gd name="connsiteY6" fmla="*/ 778669 h 866775"/>
                    <a:gd name="connsiteX7" fmla="*/ 319088 w 990600"/>
                    <a:gd name="connsiteY7" fmla="*/ 745332 h 866775"/>
                    <a:gd name="connsiteX8" fmla="*/ 230982 w 990600"/>
                    <a:gd name="connsiteY8" fmla="*/ 738188 h 866775"/>
                    <a:gd name="connsiteX9" fmla="*/ 178594 w 990600"/>
                    <a:gd name="connsiteY9" fmla="*/ 716757 h 866775"/>
                    <a:gd name="connsiteX10" fmla="*/ 130969 w 990600"/>
                    <a:gd name="connsiteY10" fmla="*/ 676275 h 866775"/>
                    <a:gd name="connsiteX11" fmla="*/ 69057 w 990600"/>
                    <a:gd name="connsiteY11" fmla="*/ 638175 h 866775"/>
                    <a:gd name="connsiteX12" fmla="*/ 0 w 990600"/>
                    <a:gd name="connsiteY12" fmla="*/ 583407 h 866775"/>
                    <a:gd name="connsiteX13" fmla="*/ 126207 w 990600"/>
                    <a:gd name="connsiteY13" fmla="*/ 619125 h 866775"/>
                    <a:gd name="connsiteX14" fmla="*/ 185738 w 990600"/>
                    <a:gd name="connsiteY14" fmla="*/ 609600 h 866775"/>
                    <a:gd name="connsiteX15" fmla="*/ 230982 w 990600"/>
                    <a:gd name="connsiteY15" fmla="*/ 602457 h 866775"/>
                    <a:gd name="connsiteX16" fmla="*/ 311944 w 990600"/>
                    <a:gd name="connsiteY16" fmla="*/ 621507 h 866775"/>
                    <a:gd name="connsiteX17" fmla="*/ 219075 w 990600"/>
                    <a:gd name="connsiteY17" fmla="*/ 550069 h 866775"/>
                    <a:gd name="connsiteX18" fmla="*/ 192882 w 990600"/>
                    <a:gd name="connsiteY18" fmla="*/ 488157 h 866775"/>
                    <a:gd name="connsiteX19" fmla="*/ 161925 w 990600"/>
                    <a:gd name="connsiteY19" fmla="*/ 395288 h 866775"/>
                    <a:gd name="connsiteX20" fmla="*/ 147638 w 990600"/>
                    <a:gd name="connsiteY20" fmla="*/ 333375 h 866775"/>
                    <a:gd name="connsiteX21" fmla="*/ 92869 w 990600"/>
                    <a:gd name="connsiteY21" fmla="*/ 226219 h 866775"/>
                    <a:gd name="connsiteX22" fmla="*/ 490538 w 990600"/>
                    <a:gd name="connsiteY22" fmla="*/ 0 h 866775"/>
                    <a:gd name="connsiteX23" fmla="*/ 892969 w 990600"/>
                    <a:gd name="connsiteY23" fmla="*/ 250032 h 866775"/>
                    <a:gd name="connsiteX24" fmla="*/ 990600 w 990600"/>
                    <a:gd name="connsiteY24" fmla="*/ 628650 h 866775"/>
                    <a:gd name="connsiteX25" fmla="*/ 750094 w 990600"/>
                    <a:gd name="connsiteY25" fmla="*/ 866775 h 866775"/>
                    <a:gd name="connsiteX0" fmla="*/ 750094 w 990600"/>
                    <a:gd name="connsiteY0" fmla="*/ 866775 h 866775"/>
                    <a:gd name="connsiteX1" fmla="*/ 309563 w 990600"/>
                    <a:gd name="connsiteY1" fmla="*/ 833438 h 866775"/>
                    <a:gd name="connsiteX2" fmla="*/ 259557 w 990600"/>
                    <a:gd name="connsiteY2" fmla="*/ 842963 h 866775"/>
                    <a:gd name="connsiteX3" fmla="*/ 207169 w 990600"/>
                    <a:gd name="connsiteY3" fmla="*/ 847725 h 866775"/>
                    <a:gd name="connsiteX4" fmla="*/ 259557 w 990600"/>
                    <a:gd name="connsiteY4" fmla="*/ 804863 h 866775"/>
                    <a:gd name="connsiteX5" fmla="*/ 288132 w 990600"/>
                    <a:gd name="connsiteY5" fmla="*/ 778669 h 866775"/>
                    <a:gd name="connsiteX6" fmla="*/ 319088 w 990600"/>
                    <a:gd name="connsiteY6" fmla="*/ 745332 h 866775"/>
                    <a:gd name="connsiteX7" fmla="*/ 230982 w 990600"/>
                    <a:gd name="connsiteY7" fmla="*/ 738188 h 866775"/>
                    <a:gd name="connsiteX8" fmla="*/ 178594 w 990600"/>
                    <a:gd name="connsiteY8" fmla="*/ 716757 h 866775"/>
                    <a:gd name="connsiteX9" fmla="*/ 130969 w 990600"/>
                    <a:gd name="connsiteY9" fmla="*/ 676275 h 866775"/>
                    <a:gd name="connsiteX10" fmla="*/ 69057 w 990600"/>
                    <a:gd name="connsiteY10" fmla="*/ 638175 h 866775"/>
                    <a:gd name="connsiteX11" fmla="*/ 0 w 990600"/>
                    <a:gd name="connsiteY11" fmla="*/ 583407 h 866775"/>
                    <a:gd name="connsiteX12" fmla="*/ 126207 w 990600"/>
                    <a:gd name="connsiteY12" fmla="*/ 619125 h 866775"/>
                    <a:gd name="connsiteX13" fmla="*/ 185738 w 990600"/>
                    <a:gd name="connsiteY13" fmla="*/ 609600 h 866775"/>
                    <a:gd name="connsiteX14" fmla="*/ 230982 w 990600"/>
                    <a:gd name="connsiteY14" fmla="*/ 602457 h 866775"/>
                    <a:gd name="connsiteX15" fmla="*/ 311944 w 990600"/>
                    <a:gd name="connsiteY15" fmla="*/ 621507 h 866775"/>
                    <a:gd name="connsiteX16" fmla="*/ 219075 w 990600"/>
                    <a:gd name="connsiteY16" fmla="*/ 550069 h 866775"/>
                    <a:gd name="connsiteX17" fmla="*/ 192882 w 990600"/>
                    <a:gd name="connsiteY17" fmla="*/ 488157 h 866775"/>
                    <a:gd name="connsiteX18" fmla="*/ 161925 w 990600"/>
                    <a:gd name="connsiteY18" fmla="*/ 395288 h 866775"/>
                    <a:gd name="connsiteX19" fmla="*/ 147638 w 990600"/>
                    <a:gd name="connsiteY19" fmla="*/ 333375 h 866775"/>
                    <a:gd name="connsiteX20" fmla="*/ 92869 w 990600"/>
                    <a:gd name="connsiteY20" fmla="*/ 226219 h 866775"/>
                    <a:gd name="connsiteX21" fmla="*/ 490538 w 990600"/>
                    <a:gd name="connsiteY21" fmla="*/ 0 h 866775"/>
                    <a:gd name="connsiteX22" fmla="*/ 892969 w 990600"/>
                    <a:gd name="connsiteY22" fmla="*/ 250032 h 866775"/>
                    <a:gd name="connsiteX23" fmla="*/ 990600 w 990600"/>
                    <a:gd name="connsiteY23" fmla="*/ 628650 h 866775"/>
                    <a:gd name="connsiteX24" fmla="*/ 750094 w 990600"/>
                    <a:gd name="connsiteY24" fmla="*/ 866775 h 866775"/>
                    <a:gd name="connsiteX0" fmla="*/ 750094 w 990600"/>
                    <a:gd name="connsiteY0" fmla="*/ 866775 h 866775"/>
                    <a:gd name="connsiteX1" fmla="*/ 259557 w 990600"/>
                    <a:gd name="connsiteY1" fmla="*/ 842963 h 866775"/>
                    <a:gd name="connsiteX2" fmla="*/ 207169 w 990600"/>
                    <a:gd name="connsiteY2" fmla="*/ 847725 h 866775"/>
                    <a:gd name="connsiteX3" fmla="*/ 259557 w 990600"/>
                    <a:gd name="connsiteY3" fmla="*/ 804863 h 866775"/>
                    <a:gd name="connsiteX4" fmla="*/ 288132 w 990600"/>
                    <a:gd name="connsiteY4" fmla="*/ 778669 h 866775"/>
                    <a:gd name="connsiteX5" fmla="*/ 319088 w 990600"/>
                    <a:gd name="connsiteY5" fmla="*/ 745332 h 866775"/>
                    <a:gd name="connsiteX6" fmla="*/ 230982 w 990600"/>
                    <a:gd name="connsiteY6" fmla="*/ 738188 h 866775"/>
                    <a:gd name="connsiteX7" fmla="*/ 178594 w 990600"/>
                    <a:gd name="connsiteY7" fmla="*/ 716757 h 866775"/>
                    <a:gd name="connsiteX8" fmla="*/ 130969 w 990600"/>
                    <a:gd name="connsiteY8" fmla="*/ 676275 h 866775"/>
                    <a:gd name="connsiteX9" fmla="*/ 69057 w 990600"/>
                    <a:gd name="connsiteY9" fmla="*/ 638175 h 866775"/>
                    <a:gd name="connsiteX10" fmla="*/ 0 w 990600"/>
                    <a:gd name="connsiteY10" fmla="*/ 583407 h 866775"/>
                    <a:gd name="connsiteX11" fmla="*/ 126207 w 990600"/>
                    <a:gd name="connsiteY11" fmla="*/ 619125 h 866775"/>
                    <a:gd name="connsiteX12" fmla="*/ 185738 w 990600"/>
                    <a:gd name="connsiteY12" fmla="*/ 609600 h 866775"/>
                    <a:gd name="connsiteX13" fmla="*/ 230982 w 990600"/>
                    <a:gd name="connsiteY13" fmla="*/ 602457 h 866775"/>
                    <a:gd name="connsiteX14" fmla="*/ 311944 w 990600"/>
                    <a:gd name="connsiteY14" fmla="*/ 621507 h 866775"/>
                    <a:gd name="connsiteX15" fmla="*/ 219075 w 990600"/>
                    <a:gd name="connsiteY15" fmla="*/ 550069 h 866775"/>
                    <a:gd name="connsiteX16" fmla="*/ 192882 w 990600"/>
                    <a:gd name="connsiteY16" fmla="*/ 488157 h 866775"/>
                    <a:gd name="connsiteX17" fmla="*/ 161925 w 990600"/>
                    <a:gd name="connsiteY17" fmla="*/ 395288 h 866775"/>
                    <a:gd name="connsiteX18" fmla="*/ 147638 w 990600"/>
                    <a:gd name="connsiteY18" fmla="*/ 333375 h 866775"/>
                    <a:gd name="connsiteX19" fmla="*/ 92869 w 990600"/>
                    <a:gd name="connsiteY19" fmla="*/ 226219 h 866775"/>
                    <a:gd name="connsiteX20" fmla="*/ 490538 w 990600"/>
                    <a:gd name="connsiteY20" fmla="*/ 0 h 866775"/>
                    <a:gd name="connsiteX21" fmla="*/ 892969 w 990600"/>
                    <a:gd name="connsiteY21" fmla="*/ 250032 h 866775"/>
                    <a:gd name="connsiteX22" fmla="*/ 990600 w 990600"/>
                    <a:gd name="connsiteY22" fmla="*/ 628650 h 866775"/>
                    <a:gd name="connsiteX23" fmla="*/ 750094 w 990600"/>
                    <a:gd name="connsiteY23" fmla="*/ 866775 h 866775"/>
                    <a:gd name="connsiteX0" fmla="*/ 750094 w 990600"/>
                    <a:gd name="connsiteY0" fmla="*/ 866775 h 866775"/>
                    <a:gd name="connsiteX1" fmla="*/ 207169 w 990600"/>
                    <a:gd name="connsiteY1" fmla="*/ 847725 h 866775"/>
                    <a:gd name="connsiteX2" fmla="*/ 259557 w 990600"/>
                    <a:gd name="connsiteY2" fmla="*/ 804863 h 866775"/>
                    <a:gd name="connsiteX3" fmla="*/ 288132 w 990600"/>
                    <a:gd name="connsiteY3" fmla="*/ 778669 h 866775"/>
                    <a:gd name="connsiteX4" fmla="*/ 319088 w 990600"/>
                    <a:gd name="connsiteY4" fmla="*/ 745332 h 866775"/>
                    <a:gd name="connsiteX5" fmla="*/ 230982 w 990600"/>
                    <a:gd name="connsiteY5" fmla="*/ 738188 h 866775"/>
                    <a:gd name="connsiteX6" fmla="*/ 178594 w 990600"/>
                    <a:gd name="connsiteY6" fmla="*/ 716757 h 866775"/>
                    <a:gd name="connsiteX7" fmla="*/ 130969 w 990600"/>
                    <a:gd name="connsiteY7" fmla="*/ 676275 h 866775"/>
                    <a:gd name="connsiteX8" fmla="*/ 69057 w 990600"/>
                    <a:gd name="connsiteY8" fmla="*/ 638175 h 866775"/>
                    <a:gd name="connsiteX9" fmla="*/ 0 w 990600"/>
                    <a:gd name="connsiteY9" fmla="*/ 583407 h 866775"/>
                    <a:gd name="connsiteX10" fmla="*/ 126207 w 990600"/>
                    <a:gd name="connsiteY10" fmla="*/ 619125 h 866775"/>
                    <a:gd name="connsiteX11" fmla="*/ 185738 w 990600"/>
                    <a:gd name="connsiteY11" fmla="*/ 609600 h 866775"/>
                    <a:gd name="connsiteX12" fmla="*/ 230982 w 990600"/>
                    <a:gd name="connsiteY12" fmla="*/ 602457 h 866775"/>
                    <a:gd name="connsiteX13" fmla="*/ 311944 w 990600"/>
                    <a:gd name="connsiteY13" fmla="*/ 621507 h 866775"/>
                    <a:gd name="connsiteX14" fmla="*/ 219075 w 990600"/>
                    <a:gd name="connsiteY14" fmla="*/ 550069 h 866775"/>
                    <a:gd name="connsiteX15" fmla="*/ 192882 w 990600"/>
                    <a:gd name="connsiteY15" fmla="*/ 488157 h 866775"/>
                    <a:gd name="connsiteX16" fmla="*/ 161925 w 990600"/>
                    <a:gd name="connsiteY16" fmla="*/ 395288 h 866775"/>
                    <a:gd name="connsiteX17" fmla="*/ 147638 w 990600"/>
                    <a:gd name="connsiteY17" fmla="*/ 333375 h 866775"/>
                    <a:gd name="connsiteX18" fmla="*/ 92869 w 990600"/>
                    <a:gd name="connsiteY18" fmla="*/ 226219 h 866775"/>
                    <a:gd name="connsiteX19" fmla="*/ 490538 w 990600"/>
                    <a:gd name="connsiteY19" fmla="*/ 0 h 866775"/>
                    <a:gd name="connsiteX20" fmla="*/ 892969 w 990600"/>
                    <a:gd name="connsiteY20" fmla="*/ 250032 h 866775"/>
                    <a:gd name="connsiteX21" fmla="*/ 990600 w 990600"/>
                    <a:gd name="connsiteY21" fmla="*/ 628650 h 866775"/>
                    <a:gd name="connsiteX22" fmla="*/ 750094 w 990600"/>
                    <a:gd name="connsiteY22" fmla="*/ 866775 h 866775"/>
                    <a:gd name="connsiteX0" fmla="*/ 750094 w 990600"/>
                    <a:gd name="connsiteY0" fmla="*/ 866775 h 866775"/>
                    <a:gd name="connsiteX1" fmla="*/ 207169 w 990600"/>
                    <a:gd name="connsiteY1" fmla="*/ 847725 h 866775"/>
                    <a:gd name="connsiteX2" fmla="*/ 259557 w 990600"/>
                    <a:gd name="connsiteY2" fmla="*/ 804863 h 866775"/>
                    <a:gd name="connsiteX3" fmla="*/ 288132 w 990600"/>
                    <a:gd name="connsiteY3" fmla="*/ 778669 h 866775"/>
                    <a:gd name="connsiteX4" fmla="*/ 230982 w 990600"/>
                    <a:gd name="connsiteY4" fmla="*/ 738188 h 866775"/>
                    <a:gd name="connsiteX5" fmla="*/ 178594 w 990600"/>
                    <a:gd name="connsiteY5" fmla="*/ 716757 h 866775"/>
                    <a:gd name="connsiteX6" fmla="*/ 130969 w 990600"/>
                    <a:gd name="connsiteY6" fmla="*/ 676275 h 866775"/>
                    <a:gd name="connsiteX7" fmla="*/ 69057 w 990600"/>
                    <a:gd name="connsiteY7" fmla="*/ 638175 h 866775"/>
                    <a:gd name="connsiteX8" fmla="*/ 0 w 990600"/>
                    <a:gd name="connsiteY8" fmla="*/ 583407 h 866775"/>
                    <a:gd name="connsiteX9" fmla="*/ 126207 w 990600"/>
                    <a:gd name="connsiteY9" fmla="*/ 619125 h 866775"/>
                    <a:gd name="connsiteX10" fmla="*/ 185738 w 990600"/>
                    <a:gd name="connsiteY10" fmla="*/ 609600 h 866775"/>
                    <a:gd name="connsiteX11" fmla="*/ 230982 w 990600"/>
                    <a:gd name="connsiteY11" fmla="*/ 602457 h 866775"/>
                    <a:gd name="connsiteX12" fmla="*/ 311944 w 990600"/>
                    <a:gd name="connsiteY12" fmla="*/ 621507 h 866775"/>
                    <a:gd name="connsiteX13" fmla="*/ 219075 w 990600"/>
                    <a:gd name="connsiteY13" fmla="*/ 550069 h 866775"/>
                    <a:gd name="connsiteX14" fmla="*/ 192882 w 990600"/>
                    <a:gd name="connsiteY14" fmla="*/ 488157 h 866775"/>
                    <a:gd name="connsiteX15" fmla="*/ 161925 w 990600"/>
                    <a:gd name="connsiteY15" fmla="*/ 395288 h 866775"/>
                    <a:gd name="connsiteX16" fmla="*/ 147638 w 990600"/>
                    <a:gd name="connsiteY16" fmla="*/ 333375 h 866775"/>
                    <a:gd name="connsiteX17" fmla="*/ 92869 w 990600"/>
                    <a:gd name="connsiteY17" fmla="*/ 226219 h 866775"/>
                    <a:gd name="connsiteX18" fmla="*/ 490538 w 990600"/>
                    <a:gd name="connsiteY18" fmla="*/ 0 h 866775"/>
                    <a:gd name="connsiteX19" fmla="*/ 892969 w 990600"/>
                    <a:gd name="connsiteY19" fmla="*/ 250032 h 866775"/>
                    <a:gd name="connsiteX20" fmla="*/ 990600 w 990600"/>
                    <a:gd name="connsiteY20" fmla="*/ 628650 h 866775"/>
                    <a:gd name="connsiteX21" fmla="*/ 750094 w 990600"/>
                    <a:gd name="connsiteY21" fmla="*/ 866775 h 866775"/>
                    <a:gd name="connsiteX0" fmla="*/ 750094 w 990600"/>
                    <a:gd name="connsiteY0" fmla="*/ 866775 h 866775"/>
                    <a:gd name="connsiteX1" fmla="*/ 207169 w 990600"/>
                    <a:gd name="connsiteY1" fmla="*/ 847725 h 866775"/>
                    <a:gd name="connsiteX2" fmla="*/ 259557 w 990600"/>
                    <a:gd name="connsiteY2" fmla="*/ 804863 h 866775"/>
                    <a:gd name="connsiteX3" fmla="*/ 230982 w 990600"/>
                    <a:gd name="connsiteY3" fmla="*/ 738188 h 866775"/>
                    <a:gd name="connsiteX4" fmla="*/ 178594 w 990600"/>
                    <a:gd name="connsiteY4" fmla="*/ 716757 h 866775"/>
                    <a:gd name="connsiteX5" fmla="*/ 130969 w 990600"/>
                    <a:gd name="connsiteY5" fmla="*/ 676275 h 866775"/>
                    <a:gd name="connsiteX6" fmla="*/ 69057 w 990600"/>
                    <a:gd name="connsiteY6" fmla="*/ 638175 h 866775"/>
                    <a:gd name="connsiteX7" fmla="*/ 0 w 990600"/>
                    <a:gd name="connsiteY7" fmla="*/ 583407 h 866775"/>
                    <a:gd name="connsiteX8" fmla="*/ 126207 w 990600"/>
                    <a:gd name="connsiteY8" fmla="*/ 619125 h 866775"/>
                    <a:gd name="connsiteX9" fmla="*/ 185738 w 990600"/>
                    <a:gd name="connsiteY9" fmla="*/ 609600 h 866775"/>
                    <a:gd name="connsiteX10" fmla="*/ 230982 w 990600"/>
                    <a:gd name="connsiteY10" fmla="*/ 602457 h 866775"/>
                    <a:gd name="connsiteX11" fmla="*/ 311944 w 990600"/>
                    <a:gd name="connsiteY11" fmla="*/ 621507 h 866775"/>
                    <a:gd name="connsiteX12" fmla="*/ 219075 w 990600"/>
                    <a:gd name="connsiteY12" fmla="*/ 550069 h 866775"/>
                    <a:gd name="connsiteX13" fmla="*/ 192882 w 990600"/>
                    <a:gd name="connsiteY13" fmla="*/ 488157 h 866775"/>
                    <a:gd name="connsiteX14" fmla="*/ 161925 w 990600"/>
                    <a:gd name="connsiteY14" fmla="*/ 395288 h 866775"/>
                    <a:gd name="connsiteX15" fmla="*/ 147638 w 990600"/>
                    <a:gd name="connsiteY15" fmla="*/ 333375 h 866775"/>
                    <a:gd name="connsiteX16" fmla="*/ 92869 w 990600"/>
                    <a:gd name="connsiteY16" fmla="*/ 226219 h 866775"/>
                    <a:gd name="connsiteX17" fmla="*/ 490538 w 990600"/>
                    <a:gd name="connsiteY17" fmla="*/ 0 h 866775"/>
                    <a:gd name="connsiteX18" fmla="*/ 892969 w 990600"/>
                    <a:gd name="connsiteY18" fmla="*/ 250032 h 866775"/>
                    <a:gd name="connsiteX19" fmla="*/ 990600 w 990600"/>
                    <a:gd name="connsiteY19" fmla="*/ 628650 h 866775"/>
                    <a:gd name="connsiteX20" fmla="*/ 750094 w 990600"/>
                    <a:gd name="connsiteY20" fmla="*/ 866775 h 866775"/>
                    <a:gd name="connsiteX0" fmla="*/ 750094 w 990600"/>
                    <a:gd name="connsiteY0" fmla="*/ 866775 h 866775"/>
                    <a:gd name="connsiteX1" fmla="*/ 207169 w 990600"/>
                    <a:gd name="connsiteY1" fmla="*/ 847725 h 866775"/>
                    <a:gd name="connsiteX2" fmla="*/ 230982 w 990600"/>
                    <a:gd name="connsiteY2" fmla="*/ 738188 h 866775"/>
                    <a:gd name="connsiteX3" fmla="*/ 178594 w 990600"/>
                    <a:gd name="connsiteY3" fmla="*/ 716757 h 866775"/>
                    <a:gd name="connsiteX4" fmla="*/ 130969 w 990600"/>
                    <a:gd name="connsiteY4" fmla="*/ 676275 h 866775"/>
                    <a:gd name="connsiteX5" fmla="*/ 69057 w 990600"/>
                    <a:gd name="connsiteY5" fmla="*/ 638175 h 866775"/>
                    <a:gd name="connsiteX6" fmla="*/ 0 w 990600"/>
                    <a:gd name="connsiteY6" fmla="*/ 583407 h 866775"/>
                    <a:gd name="connsiteX7" fmla="*/ 126207 w 990600"/>
                    <a:gd name="connsiteY7" fmla="*/ 619125 h 866775"/>
                    <a:gd name="connsiteX8" fmla="*/ 185738 w 990600"/>
                    <a:gd name="connsiteY8" fmla="*/ 609600 h 866775"/>
                    <a:gd name="connsiteX9" fmla="*/ 230982 w 990600"/>
                    <a:gd name="connsiteY9" fmla="*/ 602457 h 866775"/>
                    <a:gd name="connsiteX10" fmla="*/ 311944 w 990600"/>
                    <a:gd name="connsiteY10" fmla="*/ 621507 h 866775"/>
                    <a:gd name="connsiteX11" fmla="*/ 219075 w 990600"/>
                    <a:gd name="connsiteY11" fmla="*/ 550069 h 866775"/>
                    <a:gd name="connsiteX12" fmla="*/ 192882 w 990600"/>
                    <a:gd name="connsiteY12" fmla="*/ 488157 h 866775"/>
                    <a:gd name="connsiteX13" fmla="*/ 161925 w 990600"/>
                    <a:gd name="connsiteY13" fmla="*/ 395288 h 866775"/>
                    <a:gd name="connsiteX14" fmla="*/ 147638 w 990600"/>
                    <a:gd name="connsiteY14" fmla="*/ 333375 h 866775"/>
                    <a:gd name="connsiteX15" fmla="*/ 92869 w 990600"/>
                    <a:gd name="connsiteY15" fmla="*/ 226219 h 866775"/>
                    <a:gd name="connsiteX16" fmla="*/ 490538 w 990600"/>
                    <a:gd name="connsiteY16" fmla="*/ 0 h 866775"/>
                    <a:gd name="connsiteX17" fmla="*/ 892969 w 990600"/>
                    <a:gd name="connsiteY17" fmla="*/ 250032 h 866775"/>
                    <a:gd name="connsiteX18" fmla="*/ 990600 w 990600"/>
                    <a:gd name="connsiteY18" fmla="*/ 628650 h 866775"/>
                    <a:gd name="connsiteX19" fmla="*/ 750094 w 990600"/>
                    <a:gd name="connsiteY19" fmla="*/ 866775 h 866775"/>
                    <a:gd name="connsiteX0" fmla="*/ 750094 w 990600"/>
                    <a:gd name="connsiteY0" fmla="*/ 866775 h 866775"/>
                    <a:gd name="connsiteX1" fmla="*/ 207169 w 990600"/>
                    <a:gd name="connsiteY1" fmla="*/ 847725 h 866775"/>
                    <a:gd name="connsiteX2" fmla="*/ 178594 w 990600"/>
                    <a:gd name="connsiteY2" fmla="*/ 716757 h 866775"/>
                    <a:gd name="connsiteX3" fmla="*/ 130969 w 990600"/>
                    <a:gd name="connsiteY3" fmla="*/ 676275 h 866775"/>
                    <a:gd name="connsiteX4" fmla="*/ 69057 w 990600"/>
                    <a:gd name="connsiteY4" fmla="*/ 638175 h 866775"/>
                    <a:gd name="connsiteX5" fmla="*/ 0 w 990600"/>
                    <a:gd name="connsiteY5" fmla="*/ 583407 h 866775"/>
                    <a:gd name="connsiteX6" fmla="*/ 126207 w 990600"/>
                    <a:gd name="connsiteY6" fmla="*/ 619125 h 866775"/>
                    <a:gd name="connsiteX7" fmla="*/ 185738 w 990600"/>
                    <a:gd name="connsiteY7" fmla="*/ 609600 h 866775"/>
                    <a:gd name="connsiteX8" fmla="*/ 230982 w 990600"/>
                    <a:gd name="connsiteY8" fmla="*/ 602457 h 866775"/>
                    <a:gd name="connsiteX9" fmla="*/ 311944 w 990600"/>
                    <a:gd name="connsiteY9" fmla="*/ 621507 h 866775"/>
                    <a:gd name="connsiteX10" fmla="*/ 219075 w 990600"/>
                    <a:gd name="connsiteY10" fmla="*/ 550069 h 866775"/>
                    <a:gd name="connsiteX11" fmla="*/ 192882 w 990600"/>
                    <a:gd name="connsiteY11" fmla="*/ 488157 h 866775"/>
                    <a:gd name="connsiteX12" fmla="*/ 161925 w 990600"/>
                    <a:gd name="connsiteY12" fmla="*/ 395288 h 866775"/>
                    <a:gd name="connsiteX13" fmla="*/ 147638 w 990600"/>
                    <a:gd name="connsiteY13" fmla="*/ 333375 h 866775"/>
                    <a:gd name="connsiteX14" fmla="*/ 92869 w 990600"/>
                    <a:gd name="connsiteY14" fmla="*/ 226219 h 866775"/>
                    <a:gd name="connsiteX15" fmla="*/ 490538 w 990600"/>
                    <a:gd name="connsiteY15" fmla="*/ 0 h 866775"/>
                    <a:gd name="connsiteX16" fmla="*/ 892969 w 990600"/>
                    <a:gd name="connsiteY16" fmla="*/ 250032 h 866775"/>
                    <a:gd name="connsiteX17" fmla="*/ 990600 w 990600"/>
                    <a:gd name="connsiteY17" fmla="*/ 628650 h 866775"/>
                    <a:gd name="connsiteX18" fmla="*/ 750094 w 990600"/>
                    <a:gd name="connsiteY18" fmla="*/ 866775 h 866775"/>
                    <a:gd name="connsiteX0" fmla="*/ 750094 w 990600"/>
                    <a:gd name="connsiteY0" fmla="*/ 866775 h 866775"/>
                    <a:gd name="connsiteX1" fmla="*/ 207169 w 990600"/>
                    <a:gd name="connsiteY1" fmla="*/ 847725 h 866775"/>
                    <a:gd name="connsiteX2" fmla="*/ 130969 w 990600"/>
                    <a:gd name="connsiteY2" fmla="*/ 676275 h 866775"/>
                    <a:gd name="connsiteX3" fmla="*/ 69057 w 990600"/>
                    <a:gd name="connsiteY3" fmla="*/ 638175 h 866775"/>
                    <a:gd name="connsiteX4" fmla="*/ 0 w 990600"/>
                    <a:gd name="connsiteY4" fmla="*/ 583407 h 866775"/>
                    <a:gd name="connsiteX5" fmla="*/ 126207 w 990600"/>
                    <a:gd name="connsiteY5" fmla="*/ 619125 h 866775"/>
                    <a:gd name="connsiteX6" fmla="*/ 185738 w 990600"/>
                    <a:gd name="connsiteY6" fmla="*/ 609600 h 866775"/>
                    <a:gd name="connsiteX7" fmla="*/ 230982 w 990600"/>
                    <a:gd name="connsiteY7" fmla="*/ 602457 h 866775"/>
                    <a:gd name="connsiteX8" fmla="*/ 311944 w 990600"/>
                    <a:gd name="connsiteY8" fmla="*/ 621507 h 866775"/>
                    <a:gd name="connsiteX9" fmla="*/ 219075 w 990600"/>
                    <a:gd name="connsiteY9" fmla="*/ 550069 h 866775"/>
                    <a:gd name="connsiteX10" fmla="*/ 192882 w 990600"/>
                    <a:gd name="connsiteY10" fmla="*/ 488157 h 866775"/>
                    <a:gd name="connsiteX11" fmla="*/ 161925 w 990600"/>
                    <a:gd name="connsiteY11" fmla="*/ 395288 h 866775"/>
                    <a:gd name="connsiteX12" fmla="*/ 147638 w 990600"/>
                    <a:gd name="connsiteY12" fmla="*/ 333375 h 866775"/>
                    <a:gd name="connsiteX13" fmla="*/ 92869 w 990600"/>
                    <a:gd name="connsiteY13" fmla="*/ 226219 h 866775"/>
                    <a:gd name="connsiteX14" fmla="*/ 490538 w 990600"/>
                    <a:gd name="connsiteY14" fmla="*/ 0 h 866775"/>
                    <a:gd name="connsiteX15" fmla="*/ 892969 w 990600"/>
                    <a:gd name="connsiteY15" fmla="*/ 250032 h 866775"/>
                    <a:gd name="connsiteX16" fmla="*/ 990600 w 990600"/>
                    <a:gd name="connsiteY16" fmla="*/ 628650 h 866775"/>
                    <a:gd name="connsiteX17" fmla="*/ 750094 w 990600"/>
                    <a:gd name="connsiteY17" fmla="*/ 866775 h 866775"/>
                    <a:gd name="connsiteX0" fmla="*/ 750094 w 990600"/>
                    <a:gd name="connsiteY0" fmla="*/ 866775 h 866775"/>
                    <a:gd name="connsiteX1" fmla="*/ 207169 w 990600"/>
                    <a:gd name="connsiteY1" fmla="*/ 847725 h 866775"/>
                    <a:gd name="connsiteX2" fmla="*/ 69057 w 990600"/>
                    <a:gd name="connsiteY2" fmla="*/ 638175 h 866775"/>
                    <a:gd name="connsiteX3" fmla="*/ 0 w 990600"/>
                    <a:gd name="connsiteY3" fmla="*/ 583407 h 866775"/>
                    <a:gd name="connsiteX4" fmla="*/ 126207 w 990600"/>
                    <a:gd name="connsiteY4" fmla="*/ 619125 h 866775"/>
                    <a:gd name="connsiteX5" fmla="*/ 185738 w 990600"/>
                    <a:gd name="connsiteY5" fmla="*/ 609600 h 866775"/>
                    <a:gd name="connsiteX6" fmla="*/ 230982 w 990600"/>
                    <a:gd name="connsiteY6" fmla="*/ 602457 h 866775"/>
                    <a:gd name="connsiteX7" fmla="*/ 311944 w 990600"/>
                    <a:gd name="connsiteY7" fmla="*/ 621507 h 866775"/>
                    <a:gd name="connsiteX8" fmla="*/ 219075 w 990600"/>
                    <a:gd name="connsiteY8" fmla="*/ 550069 h 866775"/>
                    <a:gd name="connsiteX9" fmla="*/ 192882 w 990600"/>
                    <a:gd name="connsiteY9" fmla="*/ 488157 h 866775"/>
                    <a:gd name="connsiteX10" fmla="*/ 161925 w 990600"/>
                    <a:gd name="connsiteY10" fmla="*/ 395288 h 866775"/>
                    <a:gd name="connsiteX11" fmla="*/ 147638 w 990600"/>
                    <a:gd name="connsiteY11" fmla="*/ 333375 h 866775"/>
                    <a:gd name="connsiteX12" fmla="*/ 92869 w 990600"/>
                    <a:gd name="connsiteY12" fmla="*/ 226219 h 866775"/>
                    <a:gd name="connsiteX13" fmla="*/ 490538 w 990600"/>
                    <a:gd name="connsiteY13" fmla="*/ 0 h 866775"/>
                    <a:gd name="connsiteX14" fmla="*/ 892969 w 990600"/>
                    <a:gd name="connsiteY14" fmla="*/ 250032 h 866775"/>
                    <a:gd name="connsiteX15" fmla="*/ 990600 w 990600"/>
                    <a:gd name="connsiteY15" fmla="*/ 628650 h 866775"/>
                    <a:gd name="connsiteX16" fmla="*/ 750094 w 990600"/>
                    <a:gd name="connsiteY16" fmla="*/ 866775 h 866775"/>
                    <a:gd name="connsiteX0" fmla="*/ 750094 w 990600"/>
                    <a:gd name="connsiteY0" fmla="*/ 866775 h 866775"/>
                    <a:gd name="connsiteX1" fmla="*/ 207169 w 990600"/>
                    <a:gd name="connsiteY1" fmla="*/ 847725 h 866775"/>
                    <a:gd name="connsiteX2" fmla="*/ 0 w 990600"/>
                    <a:gd name="connsiteY2" fmla="*/ 583407 h 866775"/>
                    <a:gd name="connsiteX3" fmla="*/ 126207 w 990600"/>
                    <a:gd name="connsiteY3" fmla="*/ 619125 h 866775"/>
                    <a:gd name="connsiteX4" fmla="*/ 185738 w 990600"/>
                    <a:gd name="connsiteY4" fmla="*/ 609600 h 866775"/>
                    <a:gd name="connsiteX5" fmla="*/ 230982 w 990600"/>
                    <a:gd name="connsiteY5" fmla="*/ 602457 h 866775"/>
                    <a:gd name="connsiteX6" fmla="*/ 311944 w 990600"/>
                    <a:gd name="connsiteY6" fmla="*/ 621507 h 866775"/>
                    <a:gd name="connsiteX7" fmla="*/ 219075 w 990600"/>
                    <a:gd name="connsiteY7" fmla="*/ 550069 h 866775"/>
                    <a:gd name="connsiteX8" fmla="*/ 192882 w 990600"/>
                    <a:gd name="connsiteY8" fmla="*/ 488157 h 866775"/>
                    <a:gd name="connsiteX9" fmla="*/ 161925 w 990600"/>
                    <a:gd name="connsiteY9" fmla="*/ 395288 h 866775"/>
                    <a:gd name="connsiteX10" fmla="*/ 147638 w 990600"/>
                    <a:gd name="connsiteY10" fmla="*/ 333375 h 866775"/>
                    <a:gd name="connsiteX11" fmla="*/ 92869 w 990600"/>
                    <a:gd name="connsiteY11" fmla="*/ 226219 h 866775"/>
                    <a:gd name="connsiteX12" fmla="*/ 490538 w 990600"/>
                    <a:gd name="connsiteY12" fmla="*/ 0 h 866775"/>
                    <a:gd name="connsiteX13" fmla="*/ 892969 w 990600"/>
                    <a:gd name="connsiteY13" fmla="*/ 250032 h 866775"/>
                    <a:gd name="connsiteX14" fmla="*/ 990600 w 990600"/>
                    <a:gd name="connsiteY14" fmla="*/ 628650 h 866775"/>
                    <a:gd name="connsiteX15" fmla="*/ 750094 w 990600"/>
                    <a:gd name="connsiteY15" fmla="*/ 866775 h 866775"/>
                    <a:gd name="connsiteX0" fmla="*/ 750094 w 990600"/>
                    <a:gd name="connsiteY0" fmla="*/ 866775 h 866775"/>
                    <a:gd name="connsiteX1" fmla="*/ 207169 w 990600"/>
                    <a:gd name="connsiteY1" fmla="*/ 847725 h 866775"/>
                    <a:gd name="connsiteX2" fmla="*/ 0 w 990600"/>
                    <a:gd name="connsiteY2" fmla="*/ 583407 h 866775"/>
                    <a:gd name="connsiteX3" fmla="*/ 185738 w 990600"/>
                    <a:gd name="connsiteY3" fmla="*/ 609600 h 866775"/>
                    <a:gd name="connsiteX4" fmla="*/ 230982 w 990600"/>
                    <a:gd name="connsiteY4" fmla="*/ 602457 h 866775"/>
                    <a:gd name="connsiteX5" fmla="*/ 311944 w 990600"/>
                    <a:gd name="connsiteY5" fmla="*/ 621507 h 866775"/>
                    <a:gd name="connsiteX6" fmla="*/ 219075 w 990600"/>
                    <a:gd name="connsiteY6" fmla="*/ 550069 h 866775"/>
                    <a:gd name="connsiteX7" fmla="*/ 192882 w 990600"/>
                    <a:gd name="connsiteY7" fmla="*/ 488157 h 866775"/>
                    <a:gd name="connsiteX8" fmla="*/ 161925 w 990600"/>
                    <a:gd name="connsiteY8" fmla="*/ 395288 h 866775"/>
                    <a:gd name="connsiteX9" fmla="*/ 147638 w 990600"/>
                    <a:gd name="connsiteY9" fmla="*/ 333375 h 866775"/>
                    <a:gd name="connsiteX10" fmla="*/ 92869 w 990600"/>
                    <a:gd name="connsiteY10" fmla="*/ 226219 h 866775"/>
                    <a:gd name="connsiteX11" fmla="*/ 490538 w 990600"/>
                    <a:gd name="connsiteY11" fmla="*/ 0 h 866775"/>
                    <a:gd name="connsiteX12" fmla="*/ 892969 w 990600"/>
                    <a:gd name="connsiteY12" fmla="*/ 250032 h 866775"/>
                    <a:gd name="connsiteX13" fmla="*/ 990600 w 990600"/>
                    <a:gd name="connsiteY13" fmla="*/ 628650 h 866775"/>
                    <a:gd name="connsiteX14" fmla="*/ 750094 w 990600"/>
                    <a:gd name="connsiteY14" fmla="*/ 866775 h 866775"/>
                    <a:gd name="connsiteX0" fmla="*/ 750094 w 990600"/>
                    <a:gd name="connsiteY0" fmla="*/ 866775 h 866775"/>
                    <a:gd name="connsiteX1" fmla="*/ 207169 w 990600"/>
                    <a:gd name="connsiteY1" fmla="*/ 847725 h 866775"/>
                    <a:gd name="connsiteX2" fmla="*/ 0 w 990600"/>
                    <a:gd name="connsiteY2" fmla="*/ 583407 h 866775"/>
                    <a:gd name="connsiteX3" fmla="*/ 230982 w 990600"/>
                    <a:gd name="connsiteY3" fmla="*/ 602457 h 866775"/>
                    <a:gd name="connsiteX4" fmla="*/ 311944 w 990600"/>
                    <a:gd name="connsiteY4" fmla="*/ 621507 h 866775"/>
                    <a:gd name="connsiteX5" fmla="*/ 219075 w 990600"/>
                    <a:gd name="connsiteY5" fmla="*/ 550069 h 866775"/>
                    <a:gd name="connsiteX6" fmla="*/ 192882 w 990600"/>
                    <a:gd name="connsiteY6" fmla="*/ 488157 h 866775"/>
                    <a:gd name="connsiteX7" fmla="*/ 161925 w 990600"/>
                    <a:gd name="connsiteY7" fmla="*/ 395288 h 866775"/>
                    <a:gd name="connsiteX8" fmla="*/ 147638 w 990600"/>
                    <a:gd name="connsiteY8" fmla="*/ 333375 h 866775"/>
                    <a:gd name="connsiteX9" fmla="*/ 92869 w 990600"/>
                    <a:gd name="connsiteY9" fmla="*/ 226219 h 866775"/>
                    <a:gd name="connsiteX10" fmla="*/ 490538 w 990600"/>
                    <a:gd name="connsiteY10" fmla="*/ 0 h 866775"/>
                    <a:gd name="connsiteX11" fmla="*/ 892969 w 990600"/>
                    <a:gd name="connsiteY11" fmla="*/ 250032 h 866775"/>
                    <a:gd name="connsiteX12" fmla="*/ 990600 w 990600"/>
                    <a:gd name="connsiteY12" fmla="*/ 628650 h 866775"/>
                    <a:gd name="connsiteX13" fmla="*/ 750094 w 990600"/>
                    <a:gd name="connsiteY13" fmla="*/ 866775 h 866775"/>
                    <a:gd name="connsiteX0" fmla="*/ 750094 w 990600"/>
                    <a:gd name="connsiteY0" fmla="*/ 866775 h 866775"/>
                    <a:gd name="connsiteX1" fmla="*/ 207169 w 990600"/>
                    <a:gd name="connsiteY1" fmla="*/ 847725 h 866775"/>
                    <a:gd name="connsiteX2" fmla="*/ 0 w 990600"/>
                    <a:gd name="connsiteY2" fmla="*/ 583407 h 866775"/>
                    <a:gd name="connsiteX3" fmla="*/ 311944 w 990600"/>
                    <a:gd name="connsiteY3" fmla="*/ 621507 h 866775"/>
                    <a:gd name="connsiteX4" fmla="*/ 219075 w 990600"/>
                    <a:gd name="connsiteY4" fmla="*/ 550069 h 866775"/>
                    <a:gd name="connsiteX5" fmla="*/ 192882 w 990600"/>
                    <a:gd name="connsiteY5" fmla="*/ 488157 h 866775"/>
                    <a:gd name="connsiteX6" fmla="*/ 161925 w 990600"/>
                    <a:gd name="connsiteY6" fmla="*/ 395288 h 866775"/>
                    <a:gd name="connsiteX7" fmla="*/ 147638 w 990600"/>
                    <a:gd name="connsiteY7" fmla="*/ 333375 h 866775"/>
                    <a:gd name="connsiteX8" fmla="*/ 92869 w 990600"/>
                    <a:gd name="connsiteY8" fmla="*/ 226219 h 866775"/>
                    <a:gd name="connsiteX9" fmla="*/ 490538 w 990600"/>
                    <a:gd name="connsiteY9" fmla="*/ 0 h 866775"/>
                    <a:gd name="connsiteX10" fmla="*/ 892969 w 990600"/>
                    <a:gd name="connsiteY10" fmla="*/ 250032 h 866775"/>
                    <a:gd name="connsiteX11" fmla="*/ 990600 w 990600"/>
                    <a:gd name="connsiteY11" fmla="*/ 628650 h 866775"/>
                    <a:gd name="connsiteX12" fmla="*/ 750094 w 990600"/>
                    <a:gd name="connsiteY12" fmla="*/ 866775 h 866775"/>
                    <a:gd name="connsiteX0" fmla="*/ 750094 w 990600"/>
                    <a:gd name="connsiteY0" fmla="*/ 866775 h 866775"/>
                    <a:gd name="connsiteX1" fmla="*/ 207169 w 990600"/>
                    <a:gd name="connsiteY1" fmla="*/ 847725 h 866775"/>
                    <a:gd name="connsiteX2" fmla="*/ 0 w 990600"/>
                    <a:gd name="connsiteY2" fmla="*/ 583407 h 866775"/>
                    <a:gd name="connsiteX3" fmla="*/ 219075 w 990600"/>
                    <a:gd name="connsiteY3" fmla="*/ 550069 h 866775"/>
                    <a:gd name="connsiteX4" fmla="*/ 192882 w 990600"/>
                    <a:gd name="connsiteY4" fmla="*/ 488157 h 866775"/>
                    <a:gd name="connsiteX5" fmla="*/ 161925 w 990600"/>
                    <a:gd name="connsiteY5" fmla="*/ 395288 h 866775"/>
                    <a:gd name="connsiteX6" fmla="*/ 147638 w 990600"/>
                    <a:gd name="connsiteY6" fmla="*/ 333375 h 866775"/>
                    <a:gd name="connsiteX7" fmla="*/ 92869 w 990600"/>
                    <a:gd name="connsiteY7" fmla="*/ 226219 h 866775"/>
                    <a:gd name="connsiteX8" fmla="*/ 490538 w 990600"/>
                    <a:gd name="connsiteY8" fmla="*/ 0 h 866775"/>
                    <a:gd name="connsiteX9" fmla="*/ 892969 w 990600"/>
                    <a:gd name="connsiteY9" fmla="*/ 250032 h 866775"/>
                    <a:gd name="connsiteX10" fmla="*/ 990600 w 990600"/>
                    <a:gd name="connsiteY10" fmla="*/ 628650 h 866775"/>
                    <a:gd name="connsiteX11" fmla="*/ 750094 w 990600"/>
                    <a:gd name="connsiteY11" fmla="*/ 866775 h 866775"/>
                    <a:gd name="connsiteX0" fmla="*/ 750094 w 990600"/>
                    <a:gd name="connsiteY0" fmla="*/ 866775 h 866775"/>
                    <a:gd name="connsiteX1" fmla="*/ 207169 w 990600"/>
                    <a:gd name="connsiteY1" fmla="*/ 847725 h 866775"/>
                    <a:gd name="connsiteX2" fmla="*/ 0 w 990600"/>
                    <a:gd name="connsiteY2" fmla="*/ 583407 h 866775"/>
                    <a:gd name="connsiteX3" fmla="*/ 192882 w 990600"/>
                    <a:gd name="connsiteY3" fmla="*/ 488157 h 866775"/>
                    <a:gd name="connsiteX4" fmla="*/ 161925 w 990600"/>
                    <a:gd name="connsiteY4" fmla="*/ 395288 h 866775"/>
                    <a:gd name="connsiteX5" fmla="*/ 147638 w 990600"/>
                    <a:gd name="connsiteY5" fmla="*/ 333375 h 866775"/>
                    <a:gd name="connsiteX6" fmla="*/ 92869 w 990600"/>
                    <a:gd name="connsiteY6" fmla="*/ 226219 h 866775"/>
                    <a:gd name="connsiteX7" fmla="*/ 490538 w 990600"/>
                    <a:gd name="connsiteY7" fmla="*/ 0 h 866775"/>
                    <a:gd name="connsiteX8" fmla="*/ 892969 w 990600"/>
                    <a:gd name="connsiteY8" fmla="*/ 250032 h 866775"/>
                    <a:gd name="connsiteX9" fmla="*/ 990600 w 990600"/>
                    <a:gd name="connsiteY9" fmla="*/ 628650 h 866775"/>
                    <a:gd name="connsiteX10" fmla="*/ 750094 w 990600"/>
                    <a:gd name="connsiteY10" fmla="*/ 866775 h 866775"/>
                    <a:gd name="connsiteX0" fmla="*/ 750094 w 990600"/>
                    <a:gd name="connsiteY0" fmla="*/ 866775 h 866775"/>
                    <a:gd name="connsiteX1" fmla="*/ 207169 w 990600"/>
                    <a:gd name="connsiteY1" fmla="*/ 847725 h 866775"/>
                    <a:gd name="connsiteX2" fmla="*/ 0 w 990600"/>
                    <a:gd name="connsiteY2" fmla="*/ 583407 h 866775"/>
                    <a:gd name="connsiteX3" fmla="*/ 161925 w 990600"/>
                    <a:gd name="connsiteY3" fmla="*/ 395288 h 866775"/>
                    <a:gd name="connsiteX4" fmla="*/ 147638 w 990600"/>
                    <a:gd name="connsiteY4" fmla="*/ 333375 h 866775"/>
                    <a:gd name="connsiteX5" fmla="*/ 92869 w 990600"/>
                    <a:gd name="connsiteY5" fmla="*/ 226219 h 866775"/>
                    <a:gd name="connsiteX6" fmla="*/ 490538 w 990600"/>
                    <a:gd name="connsiteY6" fmla="*/ 0 h 866775"/>
                    <a:gd name="connsiteX7" fmla="*/ 892969 w 990600"/>
                    <a:gd name="connsiteY7" fmla="*/ 250032 h 866775"/>
                    <a:gd name="connsiteX8" fmla="*/ 990600 w 990600"/>
                    <a:gd name="connsiteY8" fmla="*/ 628650 h 866775"/>
                    <a:gd name="connsiteX9" fmla="*/ 750094 w 990600"/>
                    <a:gd name="connsiteY9" fmla="*/ 866775 h 866775"/>
                    <a:gd name="connsiteX0" fmla="*/ 750094 w 990600"/>
                    <a:gd name="connsiteY0" fmla="*/ 866775 h 866775"/>
                    <a:gd name="connsiteX1" fmla="*/ 207169 w 990600"/>
                    <a:gd name="connsiteY1" fmla="*/ 847725 h 866775"/>
                    <a:gd name="connsiteX2" fmla="*/ 0 w 990600"/>
                    <a:gd name="connsiteY2" fmla="*/ 583407 h 866775"/>
                    <a:gd name="connsiteX3" fmla="*/ 147638 w 990600"/>
                    <a:gd name="connsiteY3" fmla="*/ 333375 h 866775"/>
                    <a:gd name="connsiteX4" fmla="*/ 92869 w 990600"/>
                    <a:gd name="connsiteY4" fmla="*/ 226219 h 866775"/>
                    <a:gd name="connsiteX5" fmla="*/ 490538 w 990600"/>
                    <a:gd name="connsiteY5" fmla="*/ 0 h 866775"/>
                    <a:gd name="connsiteX6" fmla="*/ 892969 w 990600"/>
                    <a:gd name="connsiteY6" fmla="*/ 250032 h 866775"/>
                    <a:gd name="connsiteX7" fmla="*/ 990600 w 990600"/>
                    <a:gd name="connsiteY7" fmla="*/ 628650 h 866775"/>
                    <a:gd name="connsiteX8" fmla="*/ 750094 w 990600"/>
                    <a:gd name="connsiteY8" fmla="*/ 866775 h 866775"/>
                    <a:gd name="connsiteX0" fmla="*/ 750094 w 990600"/>
                    <a:gd name="connsiteY0" fmla="*/ 866775 h 866775"/>
                    <a:gd name="connsiteX1" fmla="*/ 207169 w 990600"/>
                    <a:gd name="connsiteY1" fmla="*/ 847725 h 866775"/>
                    <a:gd name="connsiteX2" fmla="*/ 0 w 990600"/>
                    <a:gd name="connsiteY2" fmla="*/ 583407 h 866775"/>
                    <a:gd name="connsiteX3" fmla="*/ 92869 w 990600"/>
                    <a:gd name="connsiteY3" fmla="*/ 226219 h 866775"/>
                    <a:gd name="connsiteX4" fmla="*/ 490538 w 990600"/>
                    <a:gd name="connsiteY4" fmla="*/ 0 h 866775"/>
                    <a:gd name="connsiteX5" fmla="*/ 892969 w 990600"/>
                    <a:gd name="connsiteY5" fmla="*/ 250032 h 866775"/>
                    <a:gd name="connsiteX6" fmla="*/ 990600 w 990600"/>
                    <a:gd name="connsiteY6" fmla="*/ 628650 h 866775"/>
                    <a:gd name="connsiteX7" fmla="*/ 750094 w 990600"/>
                    <a:gd name="connsiteY7" fmla="*/ 866775 h 866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90600" h="866775">
                      <a:moveTo>
                        <a:pt x="750094" y="866775"/>
                      </a:moveTo>
                      <a:lnTo>
                        <a:pt x="207169" y="847725"/>
                      </a:lnTo>
                      <a:lnTo>
                        <a:pt x="0" y="583407"/>
                      </a:lnTo>
                      <a:lnTo>
                        <a:pt x="92869" y="226219"/>
                      </a:lnTo>
                      <a:lnTo>
                        <a:pt x="490538" y="0"/>
                      </a:lnTo>
                      <a:lnTo>
                        <a:pt x="892969" y="250032"/>
                      </a:lnTo>
                      <a:lnTo>
                        <a:pt x="990600" y="628650"/>
                      </a:lnTo>
                      <a:lnTo>
                        <a:pt x="750094" y="86677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Forma livre 57"/>
                <p:cNvSpPr/>
                <p:nvPr/>
              </p:nvSpPr>
              <p:spPr>
                <a:xfrm>
                  <a:off x="4703371" y="3802001"/>
                  <a:ext cx="732725" cy="641135"/>
                </a:xfrm>
                <a:custGeom>
                  <a:avLst/>
                  <a:gdLst>
                    <a:gd name="connsiteX0" fmla="*/ 478632 w 990600"/>
                    <a:gd name="connsiteY0" fmla="*/ 745332 h 866775"/>
                    <a:gd name="connsiteX1" fmla="*/ 411957 w 990600"/>
                    <a:gd name="connsiteY1" fmla="*/ 781050 h 866775"/>
                    <a:gd name="connsiteX2" fmla="*/ 364332 w 990600"/>
                    <a:gd name="connsiteY2" fmla="*/ 816769 h 866775"/>
                    <a:gd name="connsiteX3" fmla="*/ 309563 w 990600"/>
                    <a:gd name="connsiteY3" fmla="*/ 833438 h 866775"/>
                    <a:gd name="connsiteX4" fmla="*/ 259557 w 990600"/>
                    <a:gd name="connsiteY4" fmla="*/ 842963 h 866775"/>
                    <a:gd name="connsiteX5" fmla="*/ 207169 w 990600"/>
                    <a:gd name="connsiteY5" fmla="*/ 847725 h 866775"/>
                    <a:gd name="connsiteX6" fmla="*/ 259557 w 990600"/>
                    <a:gd name="connsiteY6" fmla="*/ 804863 h 866775"/>
                    <a:gd name="connsiteX7" fmla="*/ 288132 w 990600"/>
                    <a:gd name="connsiteY7" fmla="*/ 778669 h 866775"/>
                    <a:gd name="connsiteX8" fmla="*/ 319088 w 990600"/>
                    <a:gd name="connsiteY8" fmla="*/ 745332 h 866775"/>
                    <a:gd name="connsiteX9" fmla="*/ 230982 w 990600"/>
                    <a:gd name="connsiteY9" fmla="*/ 738188 h 866775"/>
                    <a:gd name="connsiteX10" fmla="*/ 178594 w 990600"/>
                    <a:gd name="connsiteY10" fmla="*/ 716757 h 866775"/>
                    <a:gd name="connsiteX11" fmla="*/ 130969 w 990600"/>
                    <a:gd name="connsiteY11" fmla="*/ 676275 h 866775"/>
                    <a:gd name="connsiteX12" fmla="*/ 69057 w 990600"/>
                    <a:gd name="connsiteY12" fmla="*/ 638175 h 866775"/>
                    <a:gd name="connsiteX13" fmla="*/ 0 w 990600"/>
                    <a:gd name="connsiteY13" fmla="*/ 583407 h 866775"/>
                    <a:gd name="connsiteX14" fmla="*/ 126207 w 990600"/>
                    <a:gd name="connsiteY14" fmla="*/ 619125 h 866775"/>
                    <a:gd name="connsiteX15" fmla="*/ 185738 w 990600"/>
                    <a:gd name="connsiteY15" fmla="*/ 609600 h 866775"/>
                    <a:gd name="connsiteX16" fmla="*/ 230982 w 990600"/>
                    <a:gd name="connsiteY16" fmla="*/ 602457 h 866775"/>
                    <a:gd name="connsiteX17" fmla="*/ 311944 w 990600"/>
                    <a:gd name="connsiteY17" fmla="*/ 621507 h 866775"/>
                    <a:gd name="connsiteX18" fmla="*/ 219075 w 990600"/>
                    <a:gd name="connsiteY18" fmla="*/ 550069 h 866775"/>
                    <a:gd name="connsiteX19" fmla="*/ 192882 w 990600"/>
                    <a:gd name="connsiteY19" fmla="*/ 488157 h 866775"/>
                    <a:gd name="connsiteX20" fmla="*/ 161925 w 990600"/>
                    <a:gd name="connsiteY20" fmla="*/ 395288 h 866775"/>
                    <a:gd name="connsiteX21" fmla="*/ 147638 w 990600"/>
                    <a:gd name="connsiteY21" fmla="*/ 333375 h 866775"/>
                    <a:gd name="connsiteX22" fmla="*/ 92869 w 990600"/>
                    <a:gd name="connsiteY22" fmla="*/ 226219 h 866775"/>
                    <a:gd name="connsiteX23" fmla="*/ 216694 w 990600"/>
                    <a:gd name="connsiteY23" fmla="*/ 354807 h 866775"/>
                    <a:gd name="connsiteX24" fmla="*/ 271463 w 990600"/>
                    <a:gd name="connsiteY24" fmla="*/ 366713 h 866775"/>
                    <a:gd name="connsiteX25" fmla="*/ 321469 w 990600"/>
                    <a:gd name="connsiteY25" fmla="*/ 395288 h 866775"/>
                    <a:gd name="connsiteX26" fmla="*/ 383382 w 990600"/>
                    <a:gd name="connsiteY26" fmla="*/ 469107 h 866775"/>
                    <a:gd name="connsiteX27" fmla="*/ 371475 w 990600"/>
                    <a:gd name="connsiteY27" fmla="*/ 373857 h 866775"/>
                    <a:gd name="connsiteX28" fmla="*/ 390525 w 990600"/>
                    <a:gd name="connsiteY28" fmla="*/ 295275 h 866775"/>
                    <a:gd name="connsiteX29" fmla="*/ 423863 w 990600"/>
                    <a:gd name="connsiteY29" fmla="*/ 219075 h 866775"/>
                    <a:gd name="connsiteX30" fmla="*/ 447675 w 990600"/>
                    <a:gd name="connsiteY30" fmla="*/ 145257 h 866775"/>
                    <a:gd name="connsiteX31" fmla="*/ 454819 w 990600"/>
                    <a:gd name="connsiteY31" fmla="*/ 73819 h 866775"/>
                    <a:gd name="connsiteX32" fmla="*/ 490538 w 990600"/>
                    <a:gd name="connsiteY32" fmla="*/ 0 h 866775"/>
                    <a:gd name="connsiteX33" fmla="*/ 497682 w 990600"/>
                    <a:gd name="connsiteY33" fmla="*/ 90488 h 866775"/>
                    <a:gd name="connsiteX34" fmla="*/ 500063 w 990600"/>
                    <a:gd name="connsiteY34" fmla="*/ 176213 h 866775"/>
                    <a:gd name="connsiteX35" fmla="*/ 528638 w 990600"/>
                    <a:gd name="connsiteY35" fmla="*/ 276225 h 866775"/>
                    <a:gd name="connsiteX36" fmla="*/ 561975 w 990600"/>
                    <a:gd name="connsiteY36" fmla="*/ 350044 h 866775"/>
                    <a:gd name="connsiteX37" fmla="*/ 573882 w 990600"/>
                    <a:gd name="connsiteY37" fmla="*/ 426244 h 866775"/>
                    <a:gd name="connsiteX38" fmla="*/ 561975 w 990600"/>
                    <a:gd name="connsiteY38" fmla="*/ 502444 h 866775"/>
                    <a:gd name="connsiteX39" fmla="*/ 616744 w 990600"/>
                    <a:gd name="connsiteY39" fmla="*/ 404813 h 866775"/>
                    <a:gd name="connsiteX40" fmla="*/ 716757 w 990600"/>
                    <a:gd name="connsiteY40" fmla="*/ 359569 h 866775"/>
                    <a:gd name="connsiteX41" fmla="*/ 792957 w 990600"/>
                    <a:gd name="connsiteY41" fmla="*/ 328613 h 866775"/>
                    <a:gd name="connsiteX42" fmla="*/ 845344 w 990600"/>
                    <a:gd name="connsiteY42" fmla="*/ 276225 h 866775"/>
                    <a:gd name="connsiteX43" fmla="*/ 892969 w 990600"/>
                    <a:gd name="connsiteY43" fmla="*/ 250032 h 866775"/>
                    <a:gd name="connsiteX44" fmla="*/ 852488 w 990600"/>
                    <a:gd name="connsiteY44" fmla="*/ 326232 h 866775"/>
                    <a:gd name="connsiteX45" fmla="*/ 797719 w 990600"/>
                    <a:gd name="connsiteY45" fmla="*/ 397669 h 866775"/>
                    <a:gd name="connsiteX46" fmla="*/ 785813 w 990600"/>
                    <a:gd name="connsiteY46" fmla="*/ 473869 h 866775"/>
                    <a:gd name="connsiteX47" fmla="*/ 747713 w 990600"/>
                    <a:gd name="connsiteY47" fmla="*/ 547688 h 866775"/>
                    <a:gd name="connsiteX48" fmla="*/ 695325 w 990600"/>
                    <a:gd name="connsiteY48" fmla="*/ 602457 h 866775"/>
                    <a:gd name="connsiteX49" fmla="*/ 590550 w 990600"/>
                    <a:gd name="connsiteY49" fmla="*/ 664369 h 866775"/>
                    <a:gd name="connsiteX50" fmla="*/ 747713 w 990600"/>
                    <a:gd name="connsiteY50" fmla="*/ 614363 h 866775"/>
                    <a:gd name="connsiteX51" fmla="*/ 847725 w 990600"/>
                    <a:gd name="connsiteY51" fmla="*/ 628650 h 866775"/>
                    <a:gd name="connsiteX52" fmla="*/ 990600 w 990600"/>
                    <a:gd name="connsiteY52" fmla="*/ 628650 h 866775"/>
                    <a:gd name="connsiteX53" fmla="*/ 835819 w 990600"/>
                    <a:gd name="connsiteY53" fmla="*/ 695325 h 866775"/>
                    <a:gd name="connsiteX54" fmla="*/ 759619 w 990600"/>
                    <a:gd name="connsiteY54" fmla="*/ 750094 h 866775"/>
                    <a:gd name="connsiteX55" fmla="*/ 683419 w 990600"/>
                    <a:gd name="connsiteY55" fmla="*/ 766763 h 866775"/>
                    <a:gd name="connsiteX56" fmla="*/ 640557 w 990600"/>
                    <a:gd name="connsiteY56" fmla="*/ 766763 h 866775"/>
                    <a:gd name="connsiteX57" fmla="*/ 704850 w 990600"/>
                    <a:gd name="connsiteY57" fmla="*/ 809625 h 866775"/>
                    <a:gd name="connsiteX58" fmla="*/ 750094 w 990600"/>
                    <a:gd name="connsiteY58" fmla="*/ 866775 h 866775"/>
                    <a:gd name="connsiteX59" fmla="*/ 661988 w 990600"/>
                    <a:gd name="connsiteY59" fmla="*/ 838200 h 866775"/>
                    <a:gd name="connsiteX60" fmla="*/ 607219 w 990600"/>
                    <a:gd name="connsiteY60" fmla="*/ 838200 h 866775"/>
                    <a:gd name="connsiteX61" fmla="*/ 545307 w 990600"/>
                    <a:gd name="connsiteY61" fmla="*/ 800100 h 866775"/>
                    <a:gd name="connsiteX62" fmla="*/ 478632 w 990600"/>
                    <a:gd name="connsiteY62" fmla="*/ 745332 h 866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990600" h="866775">
                      <a:moveTo>
                        <a:pt x="478632" y="745332"/>
                      </a:moveTo>
                      <a:lnTo>
                        <a:pt x="411957" y="781050"/>
                      </a:lnTo>
                      <a:lnTo>
                        <a:pt x="364332" y="816769"/>
                      </a:lnTo>
                      <a:lnTo>
                        <a:pt x="309563" y="833438"/>
                      </a:lnTo>
                      <a:lnTo>
                        <a:pt x="259557" y="842963"/>
                      </a:lnTo>
                      <a:lnTo>
                        <a:pt x="207169" y="847725"/>
                      </a:lnTo>
                      <a:lnTo>
                        <a:pt x="259557" y="804863"/>
                      </a:lnTo>
                      <a:lnTo>
                        <a:pt x="288132" y="778669"/>
                      </a:lnTo>
                      <a:lnTo>
                        <a:pt x="319088" y="745332"/>
                      </a:lnTo>
                      <a:lnTo>
                        <a:pt x="230982" y="738188"/>
                      </a:lnTo>
                      <a:lnTo>
                        <a:pt x="178594" y="716757"/>
                      </a:lnTo>
                      <a:lnTo>
                        <a:pt x="130969" y="676275"/>
                      </a:lnTo>
                      <a:lnTo>
                        <a:pt x="69057" y="638175"/>
                      </a:lnTo>
                      <a:lnTo>
                        <a:pt x="0" y="583407"/>
                      </a:lnTo>
                      <a:lnTo>
                        <a:pt x="126207" y="619125"/>
                      </a:lnTo>
                      <a:lnTo>
                        <a:pt x="185738" y="609600"/>
                      </a:lnTo>
                      <a:lnTo>
                        <a:pt x="230982" y="602457"/>
                      </a:lnTo>
                      <a:lnTo>
                        <a:pt x="311944" y="621507"/>
                      </a:lnTo>
                      <a:lnTo>
                        <a:pt x="219075" y="550069"/>
                      </a:lnTo>
                      <a:lnTo>
                        <a:pt x="192882" y="488157"/>
                      </a:lnTo>
                      <a:lnTo>
                        <a:pt x="161925" y="395288"/>
                      </a:lnTo>
                      <a:lnTo>
                        <a:pt x="147638" y="333375"/>
                      </a:lnTo>
                      <a:lnTo>
                        <a:pt x="92869" y="226219"/>
                      </a:lnTo>
                      <a:lnTo>
                        <a:pt x="216694" y="354807"/>
                      </a:lnTo>
                      <a:lnTo>
                        <a:pt x="271463" y="366713"/>
                      </a:lnTo>
                      <a:lnTo>
                        <a:pt x="321469" y="395288"/>
                      </a:lnTo>
                      <a:lnTo>
                        <a:pt x="383382" y="469107"/>
                      </a:lnTo>
                      <a:lnTo>
                        <a:pt x="371475" y="373857"/>
                      </a:lnTo>
                      <a:lnTo>
                        <a:pt x="390525" y="295275"/>
                      </a:lnTo>
                      <a:lnTo>
                        <a:pt x="423863" y="219075"/>
                      </a:lnTo>
                      <a:lnTo>
                        <a:pt x="447675" y="145257"/>
                      </a:lnTo>
                      <a:lnTo>
                        <a:pt x="454819" y="73819"/>
                      </a:lnTo>
                      <a:lnTo>
                        <a:pt x="490538" y="0"/>
                      </a:lnTo>
                      <a:lnTo>
                        <a:pt x="497682" y="90488"/>
                      </a:lnTo>
                      <a:cubicBezTo>
                        <a:pt x="498476" y="119063"/>
                        <a:pt x="499269" y="147638"/>
                        <a:pt x="500063" y="176213"/>
                      </a:cubicBezTo>
                      <a:lnTo>
                        <a:pt x="528638" y="276225"/>
                      </a:lnTo>
                      <a:lnTo>
                        <a:pt x="561975" y="350044"/>
                      </a:lnTo>
                      <a:lnTo>
                        <a:pt x="573882" y="426244"/>
                      </a:lnTo>
                      <a:lnTo>
                        <a:pt x="561975" y="502444"/>
                      </a:lnTo>
                      <a:lnTo>
                        <a:pt x="616744" y="404813"/>
                      </a:lnTo>
                      <a:lnTo>
                        <a:pt x="716757" y="359569"/>
                      </a:lnTo>
                      <a:lnTo>
                        <a:pt x="792957" y="328613"/>
                      </a:lnTo>
                      <a:lnTo>
                        <a:pt x="845344" y="276225"/>
                      </a:lnTo>
                      <a:lnTo>
                        <a:pt x="892969" y="250032"/>
                      </a:lnTo>
                      <a:lnTo>
                        <a:pt x="852488" y="326232"/>
                      </a:lnTo>
                      <a:lnTo>
                        <a:pt x="797719" y="397669"/>
                      </a:lnTo>
                      <a:lnTo>
                        <a:pt x="785813" y="473869"/>
                      </a:lnTo>
                      <a:lnTo>
                        <a:pt x="747713" y="547688"/>
                      </a:lnTo>
                      <a:lnTo>
                        <a:pt x="695325" y="602457"/>
                      </a:lnTo>
                      <a:lnTo>
                        <a:pt x="590550" y="664369"/>
                      </a:lnTo>
                      <a:lnTo>
                        <a:pt x="747713" y="614363"/>
                      </a:lnTo>
                      <a:lnTo>
                        <a:pt x="847725" y="628650"/>
                      </a:lnTo>
                      <a:lnTo>
                        <a:pt x="990600" y="628650"/>
                      </a:lnTo>
                      <a:lnTo>
                        <a:pt x="835819" y="695325"/>
                      </a:lnTo>
                      <a:lnTo>
                        <a:pt x="759619" y="750094"/>
                      </a:lnTo>
                      <a:lnTo>
                        <a:pt x="683419" y="766763"/>
                      </a:lnTo>
                      <a:lnTo>
                        <a:pt x="640557" y="766763"/>
                      </a:lnTo>
                      <a:lnTo>
                        <a:pt x="704850" y="809625"/>
                      </a:lnTo>
                      <a:lnTo>
                        <a:pt x="750094" y="866775"/>
                      </a:lnTo>
                      <a:lnTo>
                        <a:pt x="661988" y="838200"/>
                      </a:lnTo>
                      <a:lnTo>
                        <a:pt x="607219" y="838200"/>
                      </a:lnTo>
                      <a:lnTo>
                        <a:pt x="545307" y="800100"/>
                      </a:lnTo>
                      <a:lnTo>
                        <a:pt x="478632" y="745332"/>
                      </a:lnTo>
                      <a:close/>
                    </a:path>
                  </a:pathLst>
                </a:custGeom>
                <a:solidFill>
                  <a:srgbClr val="006600"/>
                </a:solidFill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5" name="Grupo 64"/>
            <p:cNvGrpSpPr/>
            <p:nvPr/>
          </p:nvGrpSpPr>
          <p:grpSpPr>
            <a:xfrm>
              <a:off x="7186485" y="4185057"/>
              <a:ext cx="1850011" cy="527764"/>
              <a:chOff x="7165864" y="4211519"/>
              <a:chExt cx="1850011" cy="527764"/>
            </a:xfrm>
          </p:grpSpPr>
          <p:sp>
            <p:nvSpPr>
              <p:cNvPr id="66" name="Forma livre 65"/>
              <p:cNvSpPr/>
              <p:nvPr/>
            </p:nvSpPr>
            <p:spPr>
              <a:xfrm>
                <a:off x="7165864" y="4211519"/>
                <a:ext cx="771467" cy="527764"/>
              </a:xfrm>
              <a:custGeom>
                <a:avLst/>
                <a:gdLst>
                  <a:gd name="connsiteX0" fmla="*/ 1171575 w 1183481"/>
                  <a:gd name="connsiteY0" fmla="*/ 797719 h 809625"/>
                  <a:gd name="connsiteX1" fmla="*/ 1183481 w 1183481"/>
                  <a:gd name="connsiteY1" fmla="*/ 731044 h 809625"/>
                  <a:gd name="connsiteX2" fmla="*/ 1183481 w 1183481"/>
                  <a:gd name="connsiteY2" fmla="*/ 669131 h 809625"/>
                  <a:gd name="connsiteX3" fmla="*/ 1133475 w 1183481"/>
                  <a:gd name="connsiteY3" fmla="*/ 573881 h 809625"/>
                  <a:gd name="connsiteX4" fmla="*/ 1066800 w 1183481"/>
                  <a:gd name="connsiteY4" fmla="*/ 459581 h 809625"/>
                  <a:gd name="connsiteX5" fmla="*/ 962025 w 1183481"/>
                  <a:gd name="connsiteY5" fmla="*/ 342900 h 809625"/>
                  <a:gd name="connsiteX6" fmla="*/ 914400 w 1183481"/>
                  <a:gd name="connsiteY6" fmla="*/ 288131 h 809625"/>
                  <a:gd name="connsiteX7" fmla="*/ 852487 w 1183481"/>
                  <a:gd name="connsiteY7" fmla="*/ 247650 h 809625"/>
                  <a:gd name="connsiteX8" fmla="*/ 778668 w 1183481"/>
                  <a:gd name="connsiteY8" fmla="*/ 185738 h 809625"/>
                  <a:gd name="connsiteX9" fmla="*/ 704850 w 1183481"/>
                  <a:gd name="connsiteY9" fmla="*/ 126206 h 809625"/>
                  <a:gd name="connsiteX10" fmla="*/ 645318 w 1183481"/>
                  <a:gd name="connsiteY10" fmla="*/ 90488 h 809625"/>
                  <a:gd name="connsiteX11" fmla="*/ 578643 w 1183481"/>
                  <a:gd name="connsiteY11" fmla="*/ 66675 h 809625"/>
                  <a:gd name="connsiteX12" fmla="*/ 507206 w 1183481"/>
                  <a:gd name="connsiteY12" fmla="*/ 33338 h 809625"/>
                  <a:gd name="connsiteX13" fmla="*/ 442912 w 1183481"/>
                  <a:gd name="connsiteY13" fmla="*/ 21431 h 809625"/>
                  <a:gd name="connsiteX14" fmla="*/ 340518 w 1183481"/>
                  <a:gd name="connsiteY14" fmla="*/ 7144 h 809625"/>
                  <a:gd name="connsiteX15" fmla="*/ 252412 w 1183481"/>
                  <a:gd name="connsiteY15" fmla="*/ 2381 h 809625"/>
                  <a:gd name="connsiteX16" fmla="*/ 171450 w 1183481"/>
                  <a:gd name="connsiteY16" fmla="*/ 16669 h 809625"/>
                  <a:gd name="connsiteX17" fmla="*/ 119062 w 1183481"/>
                  <a:gd name="connsiteY17" fmla="*/ 30956 h 809625"/>
                  <a:gd name="connsiteX18" fmla="*/ 0 w 1183481"/>
                  <a:gd name="connsiteY18" fmla="*/ 0 h 809625"/>
                  <a:gd name="connsiteX19" fmla="*/ 100012 w 1183481"/>
                  <a:gd name="connsiteY19" fmla="*/ 109538 h 809625"/>
                  <a:gd name="connsiteX20" fmla="*/ 126206 w 1183481"/>
                  <a:gd name="connsiteY20" fmla="*/ 173831 h 809625"/>
                  <a:gd name="connsiteX21" fmla="*/ 169068 w 1183481"/>
                  <a:gd name="connsiteY21" fmla="*/ 292894 h 809625"/>
                  <a:gd name="connsiteX22" fmla="*/ 230981 w 1183481"/>
                  <a:gd name="connsiteY22" fmla="*/ 373856 h 809625"/>
                  <a:gd name="connsiteX23" fmla="*/ 285750 w 1183481"/>
                  <a:gd name="connsiteY23" fmla="*/ 423863 h 809625"/>
                  <a:gd name="connsiteX24" fmla="*/ 350043 w 1183481"/>
                  <a:gd name="connsiteY24" fmla="*/ 473869 h 809625"/>
                  <a:gd name="connsiteX25" fmla="*/ 407193 w 1183481"/>
                  <a:gd name="connsiteY25" fmla="*/ 526256 h 809625"/>
                  <a:gd name="connsiteX26" fmla="*/ 464343 w 1183481"/>
                  <a:gd name="connsiteY26" fmla="*/ 564356 h 809625"/>
                  <a:gd name="connsiteX27" fmla="*/ 531018 w 1183481"/>
                  <a:gd name="connsiteY27" fmla="*/ 614363 h 809625"/>
                  <a:gd name="connsiteX28" fmla="*/ 602456 w 1183481"/>
                  <a:gd name="connsiteY28" fmla="*/ 640556 h 809625"/>
                  <a:gd name="connsiteX29" fmla="*/ 669131 w 1183481"/>
                  <a:gd name="connsiteY29" fmla="*/ 676275 h 809625"/>
                  <a:gd name="connsiteX30" fmla="*/ 754856 w 1183481"/>
                  <a:gd name="connsiteY30" fmla="*/ 723900 h 809625"/>
                  <a:gd name="connsiteX31" fmla="*/ 835818 w 1183481"/>
                  <a:gd name="connsiteY31" fmla="*/ 759619 h 809625"/>
                  <a:gd name="connsiteX32" fmla="*/ 964406 w 1183481"/>
                  <a:gd name="connsiteY32" fmla="*/ 797719 h 809625"/>
                  <a:gd name="connsiteX33" fmla="*/ 1050131 w 1183481"/>
                  <a:gd name="connsiteY33" fmla="*/ 809625 h 809625"/>
                  <a:gd name="connsiteX34" fmla="*/ 1121568 w 1183481"/>
                  <a:gd name="connsiteY34" fmla="*/ 804863 h 809625"/>
                  <a:gd name="connsiteX35" fmla="*/ 1171575 w 1183481"/>
                  <a:gd name="connsiteY35" fmla="*/ 797719 h 809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183481" h="809625">
                    <a:moveTo>
                      <a:pt x="1171575" y="797719"/>
                    </a:moveTo>
                    <a:lnTo>
                      <a:pt x="1183481" y="731044"/>
                    </a:lnTo>
                    <a:lnTo>
                      <a:pt x="1183481" y="669131"/>
                    </a:lnTo>
                    <a:lnTo>
                      <a:pt x="1133475" y="573881"/>
                    </a:lnTo>
                    <a:lnTo>
                      <a:pt x="1066800" y="459581"/>
                    </a:lnTo>
                    <a:lnTo>
                      <a:pt x="962025" y="342900"/>
                    </a:lnTo>
                    <a:lnTo>
                      <a:pt x="914400" y="288131"/>
                    </a:lnTo>
                    <a:lnTo>
                      <a:pt x="852487" y="247650"/>
                    </a:lnTo>
                    <a:lnTo>
                      <a:pt x="778668" y="185738"/>
                    </a:lnTo>
                    <a:lnTo>
                      <a:pt x="704850" y="126206"/>
                    </a:lnTo>
                    <a:lnTo>
                      <a:pt x="645318" y="90488"/>
                    </a:lnTo>
                    <a:lnTo>
                      <a:pt x="578643" y="66675"/>
                    </a:lnTo>
                    <a:lnTo>
                      <a:pt x="507206" y="33338"/>
                    </a:lnTo>
                    <a:lnTo>
                      <a:pt x="442912" y="21431"/>
                    </a:lnTo>
                    <a:lnTo>
                      <a:pt x="340518" y="7144"/>
                    </a:lnTo>
                    <a:lnTo>
                      <a:pt x="252412" y="2381"/>
                    </a:lnTo>
                    <a:lnTo>
                      <a:pt x="171450" y="16669"/>
                    </a:lnTo>
                    <a:lnTo>
                      <a:pt x="119062" y="30956"/>
                    </a:lnTo>
                    <a:lnTo>
                      <a:pt x="0" y="0"/>
                    </a:lnTo>
                    <a:lnTo>
                      <a:pt x="100012" y="109538"/>
                    </a:lnTo>
                    <a:lnTo>
                      <a:pt x="126206" y="173831"/>
                    </a:lnTo>
                    <a:lnTo>
                      <a:pt x="169068" y="292894"/>
                    </a:lnTo>
                    <a:lnTo>
                      <a:pt x="230981" y="373856"/>
                    </a:lnTo>
                    <a:lnTo>
                      <a:pt x="285750" y="423863"/>
                    </a:lnTo>
                    <a:lnTo>
                      <a:pt x="350043" y="473869"/>
                    </a:lnTo>
                    <a:lnTo>
                      <a:pt x="407193" y="526256"/>
                    </a:lnTo>
                    <a:lnTo>
                      <a:pt x="464343" y="564356"/>
                    </a:lnTo>
                    <a:lnTo>
                      <a:pt x="531018" y="614363"/>
                    </a:lnTo>
                    <a:lnTo>
                      <a:pt x="602456" y="640556"/>
                    </a:lnTo>
                    <a:lnTo>
                      <a:pt x="669131" y="676275"/>
                    </a:lnTo>
                    <a:lnTo>
                      <a:pt x="754856" y="723900"/>
                    </a:lnTo>
                    <a:lnTo>
                      <a:pt x="835818" y="759619"/>
                    </a:lnTo>
                    <a:lnTo>
                      <a:pt x="964406" y="797719"/>
                    </a:lnTo>
                    <a:lnTo>
                      <a:pt x="1050131" y="809625"/>
                    </a:lnTo>
                    <a:lnTo>
                      <a:pt x="1121568" y="804863"/>
                    </a:lnTo>
                    <a:lnTo>
                      <a:pt x="1171575" y="79771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Forma livre 66"/>
              <p:cNvSpPr/>
              <p:nvPr/>
            </p:nvSpPr>
            <p:spPr>
              <a:xfrm>
                <a:off x="8244408" y="4211519"/>
                <a:ext cx="771467" cy="527764"/>
              </a:xfrm>
              <a:custGeom>
                <a:avLst/>
                <a:gdLst>
                  <a:gd name="connsiteX0" fmla="*/ 1171575 w 1183481"/>
                  <a:gd name="connsiteY0" fmla="*/ 797719 h 809625"/>
                  <a:gd name="connsiteX1" fmla="*/ 1183481 w 1183481"/>
                  <a:gd name="connsiteY1" fmla="*/ 731044 h 809625"/>
                  <a:gd name="connsiteX2" fmla="*/ 1183481 w 1183481"/>
                  <a:gd name="connsiteY2" fmla="*/ 669131 h 809625"/>
                  <a:gd name="connsiteX3" fmla="*/ 1133475 w 1183481"/>
                  <a:gd name="connsiteY3" fmla="*/ 573881 h 809625"/>
                  <a:gd name="connsiteX4" fmla="*/ 1066800 w 1183481"/>
                  <a:gd name="connsiteY4" fmla="*/ 459581 h 809625"/>
                  <a:gd name="connsiteX5" fmla="*/ 962025 w 1183481"/>
                  <a:gd name="connsiteY5" fmla="*/ 342900 h 809625"/>
                  <a:gd name="connsiteX6" fmla="*/ 914400 w 1183481"/>
                  <a:gd name="connsiteY6" fmla="*/ 288131 h 809625"/>
                  <a:gd name="connsiteX7" fmla="*/ 852487 w 1183481"/>
                  <a:gd name="connsiteY7" fmla="*/ 247650 h 809625"/>
                  <a:gd name="connsiteX8" fmla="*/ 778668 w 1183481"/>
                  <a:gd name="connsiteY8" fmla="*/ 185738 h 809625"/>
                  <a:gd name="connsiteX9" fmla="*/ 704850 w 1183481"/>
                  <a:gd name="connsiteY9" fmla="*/ 126206 h 809625"/>
                  <a:gd name="connsiteX10" fmla="*/ 645318 w 1183481"/>
                  <a:gd name="connsiteY10" fmla="*/ 90488 h 809625"/>
                  <a:gd name="connsiteX11" fmla="*/ 578643 w 1183481"/>
                  <a:gd name="connsiteY11" fmla="*/ 66675 h 809625"/>
                  <a:gd name="connsiteX12" fmla="*/ 507206 w 1183481"/>
                  <a:gd name="connsiteY12" fmla="*/ 33338 h 809625"/>
                  <a:gd name="connsiteX13" fmla="*/ 442912 w 1183481"/>
                  <a:gd name="connsiteY13" fmla="*/ 21431 h 809625"/>
                  <a:gd name="connsiteX14" fmla="*/ 340518 w 1183481"/>
                  <a:gd name="connsiteY14" fmla="*/ 7144 h 809625"/>
                  <a:gd name="connsiteX15" fmla="*/ 252412 w 1183481"/>
                  <a:gd name="connsiteY15" fmla="*/ 2381 h 809625"/>
                  <a:gd name="connsiteX16" fmla="*/ 171450 w 1183481"/>
                  <a:gd name="connsiteY16" fmla="*/ 16669 h 809625"/>
                  <a:gd name="connsiteX17" fmla="*/ 119062 w 1183481"/>
                  <a:gd name="connsiteY17" fmla="*/ 30956 h 809625"/>
                  <a:gd name="connsiteX18" fmla="*/ 0 w 1183481"/>
                  <a:gd name="connsiteY18" fmla="*/ 0 h 809625"/>
                  <a:gd name="connsiteX19" fmla="*/ 100012 w 1183481"/>
                  <a:gd name="connsiteY19" fmla="*/ 109538 h 809625"/>
                  <a:gd name="connsiteX20" fmla="*/ 126206 w 1183481"/>
                  <a:gd name="connsiteY20" fmla="*/ 173831 h 809625"/>
                  <a:gd name="connsiteX21" fmla="*/ 169068 w 1183481"/>
                  <a:gd name="connsiteY21" fmla="*/ 292894 h 809625"/>
                  <a:gd name="connsiteX22" fmla="*/ 230981 w 1183481"/>
                  <a:gd name="connsiteY22" fmla="*/ 373856 h 809625"/>
                  <a:gd name="connsiteX23" fmla="*/ 285750 w 1183481"/>
                  <a:gd name="connsiteY23" fmla="*/ 423863 h 809625"/>
                  <a:gd name="connsiteX24" fmla="*/ 350043 w 1183481"/>
                  <a:gd name="connsiteY24" fmla="*/ 473869 h 809625"/>
                  <a:gd name="connsiteX25" fmla="*/ 407193 w 1183481"/>
                  <a:gd name="connsiteY25" fmla="*/ 526256 h 809625"/>
                  <a:gd name="connsiteX26" fmla="*/ 464343 w 1183481"/>
                  <a:gd name="connsiteY26" fmla="*/ 564356 h 809625"/>
                  <a:gd name="connsiteX27" fmla="*/ 531018 w 1183481"/>
                  <a:gd name="connsiteY27" fmla="*/ 614363 h 809625"/>
                  <a:gd name="connsiteX28" fmla="*/ 602456 w 1183481"/>
                  <a:gd name="connsiteY28" fmla="*/ 640556 h 809625"/>
                  <a:gd name="connsiteX29" fmla="*/ 669131 w 1183481"/>
                  <a:gd name="connsiteY29" fmla="*/ 676275 h 809625"/>
                  <a:gd name="connsiteX30" fmla="*/ 754856 w 1183481"/>
                  <a:gd name="connsiteY30" fmla="*/ 723900 h 809625"/>
                  <a:gd name="connsiteX31" fmla="*/ 835818 w 1183481"/>
                  <a:gd name="connsiteY31" fmla="*/ 759619 h 809625"/>
                  <a:gd name="connsiteX32" fmla="*/ 964406 w 1183481"/>
                  <a:gd name="connsiteY32" fmla="*/ 797719 h 809625"/>
                  <a:gd name="connsiteX33" fmla="*/ 1050131 w 1183481"/>
                  <a:gd name="connsiteY33" fmla="*/ 809625 h 809625"/>
                  <a:gd name="connsiteX34" fmla="*/ 1121568 w 1183481"/>
                  <a:gd name="connsiteY34" fmla="*/ 804863 h 809625"/>
                  <a:gd name="connsiteX35" fmla="*/ 1171575 w 1183481"/>
                  <a:gd name="connsiteY35" fmla="*/ 797719 h 809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183481" h="809625">
                    <a:moveTo>
                      <a:pt x="1171575" y="797719"/>
                    </a:moveTo>
                    <a:lnTo>
                      <a:pt x="1183481" y="731044"/>
                    </a:lnTo>
                    <a:lnTo>
                      <a:pt x="1183481" y="669131"/>
                    </a:lnTo>
                    <a:lnTo>
                      <a:pt x="1133475" y="573881"/>
                    </a:lnTo>
                    <a:lnTo>
                      <a:pt x="1066800" y="459581"/>
                    </a:lnTo>
                    <a:lnTo>
                      <a:pt x="962025" y="342900"/>
                    </a:lnTo>
                    <a:lnTo>
                      <a:pt x="914400" y="288131"/>
                    </a:lnTo>
                    <a:lnTo>
                      <a:pt x="852487" y="247650"/>
                    </a:lnTo>
                    <a:lnTo>
                      <a:pt x="778668" y="185738"/>
                    </a:lnTo>
                    <a:lnTo>
                      <a:pt x="704850" y="126206"/>
                    </a:lnTo>
                    <a:lnTo>
                      <a:pt x="645318" y="90488"/>
                    </a:lnTo>
                    <a:lnTo>
                      <a:pt x="578643" y="66675"/>
                    </a:lnTo>
                    <a:lnTo>
                      <a:pt x="507206" y="33338"/>
                    </a:lnTo>
                    <a:lnTo>
                      <a:pt x="442912" y="21431"/>
                    </a:lnTo>
                    <a:lnTo>
                      <a:pt x="340518" y="7144"/>
                    </a:lnTo>
                    <a:lnTo>
                      <a:pt x="252412" y="2381"/>
                    </a:lnTo>
                    <a:lnTo>
                      <a:pt x="171450" y="16669"/>
                    </a:lnTo>
                    <a:lnTo>
                      <a:pt x="119062" y="30956"/>
                    </a:lnTo>
                    <a:lnTo>
                      <a:pt x="0" y="0"/>
                    </a:lnTo>
                    <a:lnTo>
                      <a:pt x="100012" y="109538"/>
                    </a:lnTo>
                    <a:lnTo>
                      <a:pt x="126206" y="173831"/>
                    </a:lnTo>
                    <a:lnTo>
                      <a:pt x="169068" y="292894"/>
                    </a:lnTo>
                    <a:lnTo>
                      <a:pt x="230981" y="373856"/>
                    </a:lnTo>
                    <a:lnTo>
                      <a:pt x="285750" y="423863"/>
                    </a:lnTo>
                    <a:lnTo>
                      <a:pt x="350043" y="473869"/>
                    </a:lnTo>
                    <a:lnTo>
                      <a:pt x="407193" y="526256"/>
                    </a:lnTo>
                    <a:lnTo>
                      <a:pt x="464343" y="564356"/>
                    </a:lnTo>
                    <a:lnTo>
                      <a:pt x="531018" y="614363"/>
                    </a:lnTo>
                    <a:lnTo>
                      <a:pt x="602456" y="640556"/>
                    </a:lnTo>
                    <a:lnTo>
                      <a:pt x="669131" y="676275"/>
                    </a:lnTo>
                    <a:lnTo>
                      <a:pt x="754856" y="723900"/>
                    </a:lnTo>
                    <a:lnTo>
                      <a:pt x="835818" y="759619"/>
                    </a:lnTo>
                    <a:lnTo>
                      <a:pt x="964406" y="797719"/>
                    </a:lnTo>
                    <a:lnTo>
                      <a:pt x="1050131" y="809625"/>
                    </a:lnTo>
                    <a:lnTo>
                      <a:pt x="1121568" y="804863"/>
                    </a:lnTo>
                    <a:lnTo>
                      <a:pt x="1171575" y="797719"/>
                    </a:lnTo>
                    <a:close/>
                  </a:path>
                </a:pathLst>
              </a:custGeom>
              <a:solidFill>
                <a:srgbClr val="006600"/>
              </a:solidFill>
              <a:ln>
                <a:solidFill>
                  <a:srgbClr val="00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CaixaDeTexto 67"/>
              <p:cNvSpPr txBox="1"/>
              <p:nvPr/>
            </p:nvSpPr>
            <p:spPr>
              <a:xfrm>
                <a:off x="7951704" y="429745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smtClean="0"/>
                  <a:t>÷</a:t>
                </a:r>
                <a:endParaRPr lang="pt-BR" sz="2000" dirty="0"/>
              </a:p>
            </p:txBody>
          </p:sp>
        </p:grpSp>
        <p:cxnSp>
          <p:nvCxnSpPr>
            <p:cNvPr id="69" name="Conector reto 68"/>
            <p:cNvCxnSpPr/>
            <p:nvPr/>
          </p:nvCxnSpPr>
          <p:spPr>
            <a:xfrm flipV="1">
              <a:off x="6856885" y="4017067"/>
              <a:ext cx="0" cy="8637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Seta para baixo 31"/>
            <p:cNvSpPr/>
            <p:nvPr/>
          </p:nvSpPr>
          <p:spPr>
            <a:xfrm flipV="1">
              <a:off x="6900527" y="4241866"/>
              <a:ext cx="242316" cy="41414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Seta para baixo 73"/>
            <p:cNvSpPr/>
            <p:nvPr/>
          </p:nvSpPr>
          <p:spPr>
            <a:xfrm>
              <a:off x="6570927" y="4241866"/>
              <a:ext cx="242316" cy="41414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5" name="Retângulo 74"/>
          <p:cNvSpPr/>
          <p:nvPr/>
        </p:nvSpPr>
        <p:spPr>
          <a:xfrm>
            <a:off x="3401616" y="4717182"/>
            <a:ext cx="57423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900" i="1" dirty="0">
                <a:hlinkClick r:id="rId21"/>
              </a:rPr>
              <a:t>https://</a:t>
            </a:r>
            <a:r>
              <a:rPr lang="pt-BR" sz="900" i="1" dirty="0" smtClean="0">
                <a:hlinkClick r:id="rId21"/>
              </a:rPr>
              <a:t>scikit-image.org/docs/stable/api/skimage.measure.html#skimage.measure.regionprops</a:t>
            </a:r>
            <a:r>
              <a:rPr lang="pt-BR" sz="900" i="1" dirty="0" smtClean="0"/>
              <a:t> </a:t>
            </a:r>
            <a:endParaRPr lang="pt-BR" sz="900" i="1" dirty="0"/>
          </a:p>
        </p:txBody>
      </p:sp>
    </p:spTree>
    <p:extLst>
      <p:ext uri="{BB962C8B-B14F-4D97-AF65-F5344CB8AC3E}">
        <p14:creationId xmlns:p14="http://schemas.microsoft.com/office/powerpoint/2010/main" val="328418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classification problem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sz="1800" dirty="0" smtClean="0"/>
              <a:t>Some feature shapes:</a:t>
            </a:r>
          </a:p>
          <a:p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Espaço Reservado para Conteúdo 68"/>
              <p:cNvSpPr>
                <a:spLocks noGrp="1"/>
              </p:cNvSpPr>
              <p:nvPr>
                <p:ph sz="half" idx="2"/>
              </p:nvPr>
            </p:nvSpPr>
            <p:spPr>
              <a:xfrm>
                <a:off x="3635896" y="555526"/>
                <a:ext cx="5508104" cy="416165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1400" b="1" dirty="0" smtClean="0"/>
                  <a:t>Area:</a:t>
                </a:r>
                <a:r>
                  <a:rPr lang="en-US" sz="1400" dirty="0" smtClean="0"/>
                  <a:t> the number </a:t>
                </a:r>
                <a:r>
                  <a:rPr lang="en-US" sz="1400" dirty="0"/>
                  <a:t>of pixels of the </a:t>
                </a:r>
                <a:r>
                  <a:rPr lang="en-US" sz="1400" dirty="0" smtClean="0"/>
                  <a:t>shape scaled </a:t>
                </a:r>
                <a:r>
                  <a:rPr lang="en-US" sz="1400" dirty="0"/>
                  <a:t>by </a:t>
                </a:r>
                <a:r>
                  <a:rPr lang="en-US" sz="1400" dirty="0" smtClean="0"/>
                  <a:t>pixel-area.</a:t>
                </a:r>
              </a:p>
              <a:p>
                <a:endParaRPr lang="en-US" sz="1400" dirty="0"/>
              </a:p>
              <a:p>
                <a:r>
                  <a:rPr lang="en-US" sz="1400" b="1" dirty="0" smtClean="0"/>
                  <a:t>Axis:</a:t>
                </a:r>
                <a:r>
                  <a:rPr lang="en-US" sz="1400" dirty="0" smtClean="0"/>
                  <a:t> the </a:t>
                </a:r>
                <a:r>
                  <a:rPr lang="en-US" sz="1400" dirty="0"/>
                  <a:t>length of the major </a:t>
                </a:r>
                <a:r>
                  <a:rPr lang="en-US" sz="1400" dirty="0" smtClean="0"/>
                  <a:t>and minor axis </a:t>
                </a:r>
                <a:r>
                  <a:rPr lang="en-US" sz="1400" dirty="0"/>
                  <a:t>of the ellipse </a:t>
                </a:r>
                <a:r>
                  <a:rPr lang="en-US" sz="1400" dirty="0" smtClean="0"/>
                  <a:t>with the </a:t>
                </a:r>
                <a:r>
                  <a:rPr lang="en-US" sz="1400" dirty="0"/>
                  <a:t>same normalized second central moments as the region.</a:t>
                </a:r>
                <a:endParaRPr lang="en-US" sz="1400" dirty="0" smtClean="0"/>
              </a:p>
              <a:p>
                <a:endParaRPr lang="en-US" sz="1400" dirty="0"/>
              </a:p>
              <a:p>
                <a:r>
                  <a:rPr lang="en-US" sz="1400" b="1" dirty="0" smtClean="0"/>
                  <a:t>Roundness:</a:t>
                </a:r>
                <a:r>
                  <a:rPr lang="en-US" sz="1400" dirty="0" smtClean="0"/>
                  <a:t> a function of the perimeter and the area of the region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𝑟𝑜𝑢𝑛𝑑𝑛𝑒𝑠𝑠</m:t>
                    </m:r>
                    <m:r>
                      <a:rPr lang="en-US" sz="1400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1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4</m:t>
                        </m:r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𝑎𝑟𝑒𝑎</m:t>
                        </m:r>
                      </m:num>
                      <m:den>
                        <m:sSup>
                          <m:sSupPr>
                            <m:ctrlPr>
                              <a:rPr lang="en-US" sz="14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/>
                              </a:rPr>
                              <m:t>𝑝𝑒𝑟𝑖𝑚𝑒𝑡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𝑒</m:t>
                            </m:r>
                            <m:r>
                              <a:rPr lang="en-US" sz="1400" b="0" i="1" smtClean="0">
                                <a:latin typeface="Cambria Math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400" dirty="0" smtClean="0"/>
              </a:p>
              <a:p>
                <a:endParaRPr lang="en-US" sz="1400" dirty="0"/>
              </a:p>
              <a:p>
                <a:r>
                  <a:rPr lang="en-US" sz="1400" b="1" dirty="0" smtClean="0"/>
                  <a:t>Eccentricity: </a:t>
                </a:r>
                <a:r>
                  <a:rPr lang="en-US" sz="1400" dirty="0"/>
                  <a:t>the ratio of the focal distance </a:t>
                </a:r>
                <a:r>
                  <a:rPr lang="en-US" sz="1400" dirty="0" smtClean="0"/>
                  <a:t>over </a:t>
                </a:r>
                <a:r>
                  <a:rPr lang="en-US" sz="1400" dirty="0"/>
                  <a:t>the major axis </a:t>
                </a:r>
                <a:r>
                  <a:rPr lang="en-US" sz="1400" dirty="0" smtClean="0"/>
                  <a:t>length </a:t>
                </a:r>
                <a:r>
                  <a:rPr lang="en-US" sz="1400" dirty="0"/>
                  <a:t>of the ellipse </a:t>
                </a:r>
                <a:r>
                  <a:rPr lang="en-US" sz="1400" dirty="0" smtClean="0"/>
                  <a:t>with the </a:t>
                </a:r>
                <a:r>
                  <a:rPr lang="en-US" sz="1400" dirty="0"/>
                  <a:t>same second-moments</a:t>
                </a:r>
                <a:r>
                  <a:rPr lang="en-US" sz="1400" dirty="0" smtClean="0"/>
                  <a:t>.</a:t>
                </a:r>
              </a:p>
              <a:p>
                <a:endParaRPr lang="en-US" sz="1400" dirty="0" smtClean="0"/>
              </a:p>
              <a:p>
                <a:endParaRPr lang="en-US" sz="1400" dirty="0" smtClean="0"/>
              </a:p>
              <a:p>
                <a:endParaRPr lang="en-US" sz="1400" dirty="0" smtClean="0"/>
              </a:p>
              <a:p>
                <a:endParaRPr lang="en-US" sz="1400" dirty="0"/>
              </a:p>
              <a:p>
                <a:endParaRPr lang="en-US" sz="1400" dirty="0" smtClean="0"/>
              </a:p>
              <a:p>
                <a:r>
                  <a:rPr lang="en-US" sz="1400" b="1" dirty="0" smtClean="0"/>
                  <a:t>Solidity: </a:t>
                </a:r>
                <a:r>
                  <a:rPr lang="en-US" sz="1400" dirty="0" smtClean="0"/>
                  <a:t>the ratio </a:t>
                </a:r>
                <a:r>
                  <a:rPr lang="en-US" sz="1400" dirty="0"/>
                  <a:t>of pixels in the region to pixels of the convex hull image.</a:t>
                </a:r>
              </a:p>
              <a:p>
                <a:pPr lvl="1"/>
                <a:r>
                  <a:rPr lang="en-US" sz="1400" b="1" dirty="0" smtClean="0"/>
                  <a:t>Convex hull: </a:t>
                </a:r>
                <a:r>
                  <a:rPr lang="en-US" sz="1400" dirty="0" smtClean="0"/>
                  <a:t>the </a:t>
                </a:r>
                <a:r>
                  <a:rPr lang="en-US" sz="1400" dirty="0"/>
                  <a:t>smallest convex polygon that encloses the </a:t>
                </a:r>
                <a:r>
                  <a:rPr lang="en-US" sz="1400" dirty="0" smtClean="0"/>
                  <a:t>region.</a:t>
                </a:r>
                <a:endParaRPr lang="en-US" sz="1400" dirty="0"/>
              </a:p>
            </p:txBody>
          </p:sp>
        </mc:Choice>
        <mc:Fallback xmlns="">
          <p:sp>
            <p:nvSpPr>
              <p:cNvPr id="69" name="Espaço Reservado para Conteúdo 6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635896" y="555526"/>
                <a:ext cx="5508104" cy="4161656"/>
              </a:xfrm>
              <a:blipFill rotWithShape="1">
                <a:blip r:embed="rId2"/>
                <a:stretch>
                  <a:fillRect t="-146" b="-7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15</a:t>
            </a:fld>
            <a:endParaRPr lang="pt-BR" dirty="0"/>
          </a:p>
        </p:txBody>
      </p:sp>
      <p:pic>
        <p:nvPicPr>
          <p:cNvPr id="6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81" y="119783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81" y="182074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81" y="244365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81" y="306657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81" y="368948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C:\Users\joaof\Desktop\flavia-subset\c3b\129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81" y="4312400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19777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82068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2443598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06651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68942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3" descr="C:\Users\joaof\Desktop\flavia-subset\c2b\1123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431233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" y="119789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" y="182080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" y="244372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" y="306663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" y="368954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9" descr="C:\Users\joaof\Desktop\flavia-subset\c1b\1110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" y="431246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ângulo 23"/>
          <p:cNvSpPr/>
          <p:nvPr/>
        </p:nvSpPr>
        <p:spPr>
          <a:xfrm>
            <a:off x="1345817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>
                <a:solidFill>
                  <a:schemeClr val="tx1"/>
                </a:solidFill>
              </a:rPr>
              <a:t>a</a:t>
            </a:r>
            <a:r>
              <a:rPr lang="pt-BR" sz="1200" i="1" dirty="0" err="1" smtClean="0">
                <a:solidFill>
                  <a:schemeClr val="tx1"/>
                </a:solidFill>
              </a:rPr>
              <a:t>cer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palmatum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73633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aesculus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2618001" y="909862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cercis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75" name="Retângulo 74"/>
          <p:cNvSpPr/>
          <p:nvPr/>
        </p:nvSpPr>
        <p:spPr>
          <a:xfrm>
            <a:off x="3401616" y="4711084"/>
            <a:ext cx="57423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000" i="1" dirty="0">
                <a:hlinkClick r:id="rId21"/>
              </a:rPr>
              <a:t>https://</a:t>
            </a:r>
            <a:r>
              <a:rPr lang="pt-BR" sz="1000" i="1" dirty="0" smtClean="0">
                <a:hlinkClick r:id="rId21"/>
              </a:rPr>
              <a:t>scikit-image.org/docs/stable/api/skimage.measure.html#skimage.measure.regionprops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  <p:grpSp>
        <p:nvGrpSpPr>
          <p:cNvPr id="145" name="Grupo 144"/>
          <p:cNvGrpSpPr/>
          <p:nvPr/>
        </p:nvGrpSpPr>
        <p:grpSpPr>
          <a:xfrm>
            <a:off x="4106044" y="3183317"/>
            <a:ext cx="4896544" cy="828594"/>
            <a:chOff x="4067944" y="3104698"/>
            <a:chExt cx="4896544" cy="828594"/>
          </a:xfrm>
        </p:grpSpPr>
        <p:grpSp>
          <p:nvGrpSpPr>
            <p:cNvPr id="139" name="Grupo 138"/>
            <p:cNvGrpSpPr/>
            <p:nvPr/>
          </p:nvGrpSpPr>
          <p:grpSpPr>
            <a:xfrm>
              <a:off x="5276875" y="3145293"/>
              <a:ext cx="1060881" cy="747403"/>
              <a:chOff x="5287933" y="3104306"/>
              <a:chExt cx="1060881" cy="747403"/>
            </a:xfrm>
          </p:grpSpPr>
          <p:sp>
            <p:nvSpPr>
              <p:cNvPr id="79" name="Elipse 78"/>
              <p:cNvSpPr/>
              <p:nvPr/>
            </p:nvSpPr>
            <p:spPr>
              <a:xfrm>
                <a:off x="5287933" y="3322789"/>
                <a:ext cx="1057839" cy="52892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0" name="Elipse 79"/>
              <p:cNvSpPr/>
              <p:nvPr/>
            </p:nvSpPr>
            <p:spPr>
              <a:xfrm>
                <a:off x="6018844" y="3428585"/>
                <a:ext cx="325880" cy="31732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" name="Elipse 80"/>
              <p:cNvSpPr/>
              <p:nvPr/>
            </p:nvSpPr>
            <p:spPr>
              <a:xfrm>
                <a:off x="5287933" y="3428585"/>
                <a:ext cx="325880" cy="317329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82" name="Conector reto 81"/>
              <p:cNvCxnSpPr/>
              <p:nvPr/>
            </p:nvCxnSpPr>
            <p:spPr>
              <a:xfrm>
                <a:off x="5287933" y="3587249"/>
                <a:ext cx="10567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Elipse 82"/>
              <p:cNvSpPr/>
              <p:nvPr/>
            </p:nvSpPr>
            <p:spPr>
              <a:xfrm>
                <a:off x="6168561" y="3574026"/>
                <a:ext cx="26446" cy="26446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4" name="Elipse 83"/>
              <p:cNvSpPr/>
              <p:nvPr/>
            </p:nvSpPr>
            <p:spPr>
              <a:xfrm>
                <a:off x="5437650" y="3574026"/>
                <a:ext cx="26446" cy="26446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85" name="Conector de seta reta 84"/>
              <p:cNvCxnSpPr/>
              <p:nvPr/>
            </p:nvCxnSpPr>
            <p:spPr>
              <a:xfrm>
                <a:off x="5464097" y="3219822"/>
                <a:ext cx="704465" cy="0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ector de seta reta 89"/>
              <p:cNvCxnSpPr/>
              <p:nvPr/>
            </p:nvCxnSpPr>
            <p:spPr>
              <a:xfrm flipH="1">
                <a:off x="5287933" y="3104306"/>
                <a:ext cx="1056792" cy="39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to 91"/>
              <p:cNvCxnSpPr/>
              <p:nvPr/>
            </p:nvCxnSpPr>
            <p:spPr>
              <a:xfrm flipV="1">
                <a:off x="6181784" y="3219822"/>
                <a:ext cx="0" cy="36742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to 92"/>
              <p:cNvCxnSpPr/>
              <p:nvPr/>
            </p:nvCxnSpPr>
            <p:spPr>
              <a:xfrm flipV="1">
                <a:off x="5450873" y="3219822"/>
                <a:ext cx="0" cy="36742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ector reto 96"/>
              <p:cNvCxnSpPr/>
              <p:nvPr/>
            </p:nvCxnSpPr>
            <p:spPr>
              <a:xfrm flipV="1">
                <a:off x="5290456" y="3111309"/>
                <a:ext cx="0" cy="47594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ector reto 97"/>
              <p:cNvCxnSpPr/>
              <p:nvPr/>
            </p:nvCxnSpPr>
            <p:spPr>
              <a:xfrm flipV="1">
                <a:off x="6348814" y="3111309"/>
                <a:ext cx="0" cy="47594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upo 136"/>
            <p:cNvGrpSpPr/>
            <p:nvPr/>
          </p:nvGrpSpPr>
          <p:grpSpPr>
            <a:xfrm>
              <a:off x="6841382" y="3186259"/>
              <a:ext cx="1763066" cy="665470"/>
              <a:chOff x="6504525" y="3098086"/>
              <a:chExt cx="1763066" cy="665470"/>
            </a:xfrm>
          </p:grpSpPr>
          <p:sp>
            <p:nvSpPr>
              <p:cNvPr id="71" name="Elipse 70"/>
              <p:cNvSpPr/>
              <p:nvPr/>
            </p:nvSpPr>
            <p:spPr>
              <a:xfrm>
                <a:off x="6504525" y="3410942"/>
                <a:ext cx="1763066" cy="352614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Elipse 71"/>
              <p:cNvSpPr/>
              <p:nvPr/>
            </p:nvSpPr>
            <p:spPr>
              <a:xfrm>
                <a:off x="6509796" y="3530197"/>
                <a:ext cx="117179" cy="114105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Elipse 72"/>
              <p:cNvSpPr/>
              <p:nvPr/>
            </p:nvSpPr>
            <p:spPr>
              <a:xfrm>
                <a:off x="8150411" y="3530197"/>
                <a:ext cx="117179" cy="114105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74" name="Conector reto 73"/>
              <p:cNvCxnSpPr>
                <a:stCxn id="71" idx="2"/>
                <a:endCxn id="71" idx="6"/>
              </p:cNvCxnSpPr>
              <p:nvPr/>
            </p:nvCxnSpPr>
            <p:spPr>
              <a:xfrm>
                <a:off x="6504525" y="3587249"/>
                <a:ext cx="1763066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Elipse 75"/>
              <p:cNvSpPr/>
              <p:nvPr/>
            </p:nvSpPr>
            <p:spPr>
              <a:xfrm>
                <a:off x="6555162" y="3574026"/>
                <a:ext cx="26446" cy="26446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Elipse 76"/>
              <p:cNvSpPr/>
              <p:nvPr/>
            </p:nvSpPr>
            <p:spPr>
              <a:xfrm>
                <a:off x="8195778" y="3574026"/>
                <a:ext cx="26446" cy="26446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78" name="Conector de seta reta 77"/>
              <p:cNvCxnSpPr/>
              <p:nvPr/>
            </p:nvCxnSpPr>
            <p:spPr>
              <a:xfrm>
                <a:off x="6581608" y="3219822"/>
                <a:ext cx="1614169" cy="0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ector reto 100"/>
              <p:cNvCxnSpPr/>
              <p:nvPr/>
            </p:nvCxnSpPr>
            <p:spPr>
              <a:xfrm flipV="1">
                <a:off x="6506598" y="3111309"/>
                <a:ext cx="0" cy="47594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ector reto 101"/>
              <p:cNvCxnSpPr/>
              <p:nvPr/>
            </p:nvCxnSpPr>
            <p:spPr>
              <a:xfrm flipV="1">
                <a:off x="8267591" y="3111309"/>
                <a:ext cx="0" cy="47594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to 102"/>
              <p:cNvCxnSpPr/>
              <p:nvPr/>
            </p:nvCxnSpPr>
            <p:spPr>
              <a:xfrm flipV="1">
                <a:off x="6568385" y="3219822"/>
                <a:ext cx="0" cy="36742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ector reto 103"/>
              <p:cNvCxnSpPr/>
              <p:nvPr/>
            </p:nvCxnSpPr>
            <p:spPr>
              <a:xfrm flipH="1" flipV="1">
                <a:off x="8209000" y="3219822"/>
                <a:ext cx="1" cy="36742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de seta reta 104"/>
              <p:cNvCxnSpPr/>
              <p:nvPr/>
            </p:nvCxnSpPr>
            <p:spPr>
              <a:xfrm flipH="1" flipV="1">
                <a:off x="6506599" y="3098086"/>
                <a:ext cx="1760992" cy="1322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upo 137"/>
            <p:cNvGrpSpPr/>
            <p:nvPr/>
          </p:nvGrpSpPr>
          <p:grpSpPr>
            <a:xfrm>
              <a:off x="4067944" y="3104698"/>
              <a:ext cx="707587" cy="828594"/>
              <a:chOff x="4423876" y="3111309"/>
              <a:chExt cx="707587" cy="828594"/>
            </a:xfrm>
          </p:grpSpPr>
          <p:sp>
            <p:nvSpPr>
              <p:cNvPr id="86" name="Elipse 85"/>
              <p:cNvSpPr/>
              <p:nvPr/>
            </p:nvSpPr>
            <p:spPr>
              <a:xfrm>
                <a:off x="4423876" y="3234596"/>
                <a:ext cx="705305" cy="70530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87" name="Conector reto 86"/>
              <p:cNvCxnSpPr>
                <a:stCxn id="86" idx="2"/>
                <a:endCxn id="86" idx="6"/>
              </p:cNvCxnSpPr>
              <p:nvPr/>
            </p:nvCxnSpPr>
            <p:spPr>
              <a:xfrm>
                <a:off x="4423876" y="3587249"/>
                <a:ext cx="705305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Elipse 87"/>
              <p:cNvSpPr/>
              <p:nvPr/>
            </p:nvSpPr>
            <p:spPr>
              <a:xfrm>
                <a:off x="4426158" y="3234597"/>
                <a:ext cx="705305" cy="705306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9" name="Elipse 88"/>
              <p:cNvSpPr/>
              <p:nvPr/>
            </p:nvSpPr>
            <p:spPr>
              <a:xfrm>
                <a:off x="4763305" y="3573693"/>
                <a:ext cx="26446" cy="26446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94" name="Conector reto 93"/>
              <p:cNvCxnSpPr/>
              <p:nvPr/>
            </p:nvCxnSpPr>
            <p:spPr>
              <a:xfrm flipV="1">
                <a:off x="4778088" y="3147814"/>
                <a:ext cx="0" cy="4394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de seta reta 94"/>
              <p:cNvCxnSpPr/>
              <p:nvPr/>
            </p:nvCxnSpPr>
            <p:spPr>
              <a:xfrm flipH="1">
                <a:off x="4423876" y="3111309"/>
                <a:ext cx="70530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ector reto 98"/>
              <p:cNvCxnSpPr/>
              <p:nvPr/>
            </p:nvCxnSpPr>
            <p:spPr>
              <a:xfrm flipV="1">
                <a:off x="5129181" y="3111309"/>
                <a:ext cx="0" cy="47594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ector reto 99"/>
              <p:cNvCxnSpPr/>
              <p:nvPr/>
            </p:nvCxnSpPr>
            <p:spPr>
              <a:xfrm flipV="1">
                <a:off x="4423876" y="3111309"/>
                <a:ext cx="0" cy="47594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ector de seta reta 133"/>
              <p:cNvCxnSpPr/>
              <p:nvPr/>
            </p:nvCxnSpPr>
            <p:spPr>
              <a:xfrm>
                <a:off x="4709666" y="3170039"/>
                <a:ext cx="144016" cy="372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Retângulo 141"/>
            <p:cNvSpPr/>
            <p:nvPr/>
          </p:nvSpPr>
          <p:spPr>
            <a:xfrm>
              <a:off x="6345728" y="3374978"/>
              <a:ext cx="360040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36000" bIns="36000" rtlCol="0" anchor="ctr"/>
            <a:lstStyle/>
            <a:p>
              <a:r>
                <a:rPr lang="pt-BR" sz="1200" i="1" dirty="0" smtClean="0">
                  <a:solidFill>
                    <a:schemeClr val="tx1"/>
                  </a:solidFill>
                </a:rPr>
                <a:t>0.3</a:t>
              </a:r>
              <a:endParaRPr lang="pt-BR" sz="1200" i="1" dirty="0">
                <a:solidFill>
                  <a:schemeClr val="tx1"/>
                </a:solidFill>
              </a:endParaRPr>
            </a:p>
          </p:txBody>
        </p:sp>
        <p:sp>
          <p:nvSpPr>
            <p:cNvPr id="143" name="Retângulo 142"/>
            <p:cNvSpPr/>
            <p:nvPr/>
          </p:nvSpPr>
          <p:spPr>
            <a:xfrm>
              <a:off x="8604448" y="3374978"/>
              <a:ext cx="360040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36000" bIns="36000" rtlCol="0" anchor="ctr"/>
            <a:lstStyle/>
            <a:p>
              <a:r>
                <a:rPr lang="pt-BR" sz="1200" i="1" dirty="0" smtClean="0">
                  <a:solidFill>
                    <a:schemeClr val="tx1"/>
                  </a:solidFill>
                </a:rPr>
                <a:t>0.7</a:t>
              </a:r>
              <a:endParaRPr lang="pt-BR" sz="1200" i="1" dirty="0">
                <a:solidFill>
                  <a:schemeClr val="tx1"/>
                </a:solidFill>
              </a:endParaRPr>
            </a:p>
          </p:txBody>
        </p:sp>
        <p:sp>
          <p:nvSpPr>
            <p:cNvPr id="144" name="Retângulo 143"/>
            <p:cNvSpPr/>
            <p:nvPr/>
          </p:nvSpPr>
          <p:spPr>
            <a:xfrm>
              <a:off x="4773249" y="3374978"/>
              <a:ext cx="360040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36000" bIns="36000" rtlCol="0" anchor="ctr"/>
            <a:lstStyle/>
            <a:p>
              <a:r>
                <a:rPr lang="pt-BR" sz="1200" i="1" dirty="0" smtClean="0">
                  <a:solidFill>
                    <a:schemeClr val="tx1"/>
                  </a:solidFill>
                </a:rPr>
                <a:t>0</a:t>
              </a:r>
              <a:endParaRPr lang="pt-BR" sz="1200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657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dirty="0" err="1"/>
              <a:t>classification</a:t>
            </a:r>
            <a:r>
              <a:rPr lang="pt-BR" dirty="0"/>
              <a:t> </a:t>
            </a:r>
            <a:r>
              <a:rPr lang="pt-BR" dirty="0" err="1"/>
              <a:t>problem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to classify three types (classes) of leaves from images.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884167"/>
              </p:ext>
            </p:extLst>
          </p:nvPr>
        </p:nvGraphicFramePr>
        <p:xfrm>
          <a:off x="4897060" y="1214007"/>
          <a:ext cx="3240000" cy="34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5726484" y="2943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5365369" y="239871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5365369" y="276319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186428" y="2579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7705625" y="3841748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7525444" y="3482180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6805513" y="3298823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7165569" y="3663129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734660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7164126" y="222229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6988861" y="2038100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7346668" y="22235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5906508" y="14996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7525444" y="3842054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2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3" y="119783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182074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244365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06657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68948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73633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>
                <a:solidFill>
                  <a:schemeClr val="tx1"/>
                </a:solidFill>
              </a:rPr>
              <a:t>a</a:t>
            </a:r>
            <a:r>
              <a:rPr lang="pt-BR" sz="1200" i="1" dirty="0" err="1" smtClean="0">
                <a:solidFill>
                  <a:schemeClr val="tx1"/>
                </a:solidFill>
              </a:rPr>
              <a:t>cer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palmatum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28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19789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82080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244372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06663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68954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/>
          <p:cNvSpPr/>
          <p:nvPr/>
        </p:nvSpPr>
        <p:spPr>
          <a:xfrm>
            <a:off x="1345817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aesculus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34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19777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82068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2443598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06651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68942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ângulo 38"/>
          <p:cNvSpPr/>
          <p:nvPr/>
        </p:nvSpPr>
        <p:spPr>
          <a:xfrm>
            <a:off x="2618001" y="909862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cercis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0" name="Triângulo isósceles 39"/>
          <p:cNvSpPr/>
          <p:nvPr/>
        </p:nvSpPr>
        <p:spPr>
          <a:xfrm rot="5400000" flipH="1">
            <a:off x="8011059" y="4219177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Triângulo isósceles 40"/>
          <p:cNvSpPr/>
          <p:nvPr/>
        </p:nvSpPr>
        <p:spPr>
          <a:xfrm rot="10800000" flipH="1" flipV="1">
            <a:off x="5004064" y="1214008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6756875" y="4273177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err="1" smtClean="0">
                <a:solidFill>
                  <a:schemeClr val="tx1"/>
                </a:solidFill>
              </a:rPr>
              <a:t>Area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 rot="16200000">
            <a:off x="4290666" y="1814084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err="1" smtClean="0">
                <a:solidFill>
                  <a:schemeClr val="tx1"/>
                </a:solidFill>
              </a:rPr>
              <a:t>Major-axis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73633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1345947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2618001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32854" y="4278040"/>
            <a:ext cx="3358046" cy="6178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572329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7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dirty="0" err="1"/>
              <a:t>classification</a:t>
            </a:r>
            <a:r>
              <a:rPr lang="pt-BR" dirty="0"/>
              <a:t> </a:t>
            </a:r>
            <a:r>
              <a:rPr lang="pt-BR" dirty="0" err="1"/>
              <a:t>problem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to classify three types (classes) of leaves from images.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257641"/>
              </p:ext>
            </p:extLst>
          </p:nvPr>
        </p:nvGraphicFramePr>
        <p:xfrm>
          <a:off x="4897060" y="1214007"/>
          <a:ext cx="3240000" cy="34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5726484" y="2943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572329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5365369" y="239871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5365369" y="276319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186428" y="2579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7705625" y="3841748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7525444" y="3482180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6805513" y="3298823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7165569" y="3663129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734660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7164126" y="222229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6988861" y="2038100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7346668" y="22235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5906508" y="14996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7525444" y="3842054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2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3" y="119783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182074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244365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06657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68948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73633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>
                <a:solidFill>
                  <a:schemeClr val="tx1"/>
                </a:solidFill>
              </a:rPr>
              <a:t>a</a:t>
            </a:r>
            <a:r>
              <a:rPr lang="pt-BR" sz="1200" i="1" dirty="0" err="1" smtClean="0">
                <a:solidFill>
                  <a:schemeClr val="tx1"/>
                </a:solidFill>
              </a:rPr>
              <a:t>cer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palmatum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28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19789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82080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244372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06663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68954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/>
          <p:cNvSpPr/>
          <p:nvPr/>
        </p:nvSpPr>
        <p:spPr>
          <a:xfrm>
            <a:off x="1345817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aesculus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34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19777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82068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2443598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06651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68942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ângulo 38"/>
          <p:cNvSpPr/>
          <p:nvPr/>
        </p:nvSpPr>
        <p:spPr>
          <a:xfrm>
            <a:off x="2618001" y="909862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cercis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0" name="Triângulo isósceles 39"/>
          <p:cNvSpPr/>
          <p:nvPr/>
        </p:nvSpPr>
        <p:spPr>
          <a:xfrm rot="5400000" flipH="1">
            <a:off x="8011059" y="4219177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Triângulo isósceles 40"/>
          <p:cNvSpPr/>
          <p:nvPr/>
        </p:nvSpPr>
        <p:spPr>
          <a:xfrm rot="10800000" flipH="1" flipV="1">
            <a:off x="5004064" y="1214008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6756875" y="4273177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err="1" smtClean="0">
                <a:solidFill>
                  <a:schemeClr val="tx1"/>
                </a:solidFill>
              </a:rPr>
              <a:t>Area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 rot="16200000">
            <a:off x="4290666" y="1814084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err="1">
                <a:solidFill>
                  <a:schemeClr val="tx1"/>
                </a:solidFill>
              </a:rPr>
              <a:t>Major-axis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73633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1345947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2618001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32854" y="4278040"/>
            <a:ext cx="3358046" cy="6178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8" name="Picture 7" descr="C:\Users\joaof\Desktop\flavia-subset\c3b\1298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4312400"/>
            <a:ext cx="732119" cy="5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9" descr="C:\Users\joaof\Desktop\flavia-subset\c1b\1110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4312462"/>
            <a:ext cx="732119" cy="5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3" descr="C:\Users\joaof\Desktop\flavia-subset\c2b\1123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4312339"/>
            <a:ext cx="732119" cy="5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riângulo isósceles 53"/>
          <p:cNvSpPr/>
          <p:nvPr/>
        </p:nvSpPr>
        <p:spPr>
          <a:xfrm>
            <a:off x="5726484" y="2758759"/>
            <a:ext cx="144000" cy="144000"/>
          </a:xfrm>
          <a:prstGeom prst="triangle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dk1"/>
              </a:solidFill>
            </a:endParaRPr>
          </a:p>
        </p:txBody>
      </p:sp>
      <p:sp>
        <p:nvSpPr>
          <p:cNvPr id="55" name="Triângulo isósceles 54"/>
          <p:cNvSpPr/>
          <p:nvPr/>
        </p:nvSpPr>
        <p:spPr>
          <a:xfrm>
            <a:off x="7176050" y="3295972"/>
            <a:ext cx="144000" cy="144000"/>
          </a:xfrm>
          <a:prstGeom prst="triangle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dk1"/>
              </a:solidFill>
            </a:endParaRPr>
          </a:p>
        </p:txBody>
      </p:sp>
      <p:sp>
        <p:nvSpPr>
          <p:cNvPr id="56" name="Triângulo isósceles 55"/>
          <p:cNvSpPr/>
          <p:nvPr/>
        </p:nvSpPr>
        <p:spPr>
          <a:xfrm>
            <a:off x="6265724" y="1859381"/>
            <a:ext cx="144000" cy="144000"/>
          </a:xfrm>
          <a:prstGeom prst="triangle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40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The </a:t>
            </a:r>
            <a:r>
              <a:rPr lang="pt-BR" dirty="0" err="1" smtClean="0"/>
              <a:t>nearest</a:t>
            </a:r>
            <a:r>
              <a:rPr lang="pt-BR" dirty="0" smtClean="0"/>
              <a:t> </a:t>
            </a:r>
            <a:r>
              <a:rPr lang="pt-BR" dirty="0" err="1" smtClean="0"/>
              <a:t>neighbor</a:t>
            </a:r>
            <a:r>
              <a:rPr lang="pt-BR" dirty="0" smtClean="0"/>
              <a:t> </a:t>
            </a:r>
            <a:r>
              <a:rPr lang="pt-BR" dirty="0" err="1" smtClean="0"/>
              <a:t>method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to classify three types (classes) of leaves from images.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626739"/>
              </p:ext>
            </p:extLst>
          </p:nvPr>
        </p:nvGraphicFramePr>
        <p:xfrm>
          <a:off x="4897060" y="1214007"/>
          <a:ext cx="3240000" cy="34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5726484" y="2943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572329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5365369" y="239871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5365369" y="276319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186428" y="2579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7705625" y="3841748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7525444" y="3482180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6805513" y="3298823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7165569" y="3663129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734660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7164126" y="222229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6988861" y="2038100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7346668" y="22235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5906508" y="14996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7525444" y="3842054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2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3" y="119783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182074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244365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06657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68948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73633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>
                <a:solidFill>
                  <a:schemeClr val="tx1"/>
                </a:solidFill>
              </a:rPr>
              <a:t>a</a:t>
            </a:r>
            <a:r>
              <a:rPr lang="pt-BR" sz="1200" i="1" dirty="0" err="1" smtClean="0">
                <a:solidFill>
                  <a:schemeClr val="tx1"/>
                </a:solidFill>
              </a:rPr>
              <a:t>cer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palmatum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28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19789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82080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244372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06663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68954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/>
          <p:cNvSpPr/>
          <p:nvPr/>
        </p:nvSpPr>
        <p:spPr>
          <a:xfrm>
            <a:off x="1345817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aesculus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34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19777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82068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2443598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06651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68942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ângulo 38"/>
          <p:cNvSpPr/>
          <p:nvPr/>
        </p:nvSpPr>
        <p:spPr>
          <a:xfrm>
            <a:off x="2618001" y="909862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cercis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0" name="Triângulo isósceles 39"/>
          <p:cNvSpPr/>
          <p:nvPr/>
        </p:nvSpPr>
        <p:spPr>
          <a:xfrm rot="5400000" flipH="1">
            <a:off x="8011059" y="4219177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Triângulo isósceles 40"/>
          <p:cNvSpPr/>
          <p:nvPr/>
        </p:nvSpPr>
        <p:spPr>
          <a:xfrm rot="10800000" flipH="1" flipV="1">
            <a:off x="5004064" y="1214008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6756875" y="4273177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err="1" smtClean="0">
                <a:solidFill>
                  <a:schemeClr val="tx1"/>
                </a:solidFill>
              </a:rPr>
              <a:t>Area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 rot="16200000">
            <a:off x="4290666" y="1814084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err="1">
                <a:solidFill>
                  <a:schemeClr val="tx1"/>
                </a:solidFill>
              </a:rPr>
              <a:t>Major-axis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73633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1345947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2618001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32854" y="4278040"/>
            <a:ext cx="3358046" cy="6178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8" name="Picture 7" descr="C:\Users\joaof\Desktop\flavia-subset\c3b\1298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4312400"/>
            <a:ext cx="732119" cy="5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9" descr="C:\Users\joaof\Desktop\flavia-subset\c1b\1110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4312462"/>
            <a:ext cx="732119" cy="5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3" descr="C:\Users\joaof\Desktop\flavia-subset\c2b\1123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4312339"/>
            <a:ext cx="732119" cy="5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Conector reto 55"/>
          <p:cNvCxnSpPr/>
          <p:nvPr/>
        </p:nvCxnSpPr>
        <p:spPr>
          <a:xfrm>
            <a:off x="5798484" y="2871009"/>
            <a:ext cx="0" cy="7204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/>
          <p:cNvCxnSpPr/>
          <p:nvPr/>
        </p:nvCxnSpPr>
        <p:spPr>
          <a:xfrm>
            <a:off x="6029420" y="1622610"/>
            <a:ext cx="272304" cy="27702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>
            <a:stCxn id="14" idx="6"/>
          </p:cNvCxnSpPr>
          <p:nvPr/>
        </p:nvCxnSpPr>
        <p:spPr>
          <a:xfrm flipV="1">
            <a:off x="6949513" y="3361622"/>
            <a:ext cx="262537" cy="9201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riângulo isósceles 56"/>
          <p:cNvSpPr/>
          <p:nvPr/>
        </p:nvSpPr>
        <p:spPr>
          <a:xfrm>
            <a:off x="5726484" y="2758759"/>
            <a:ext cx="144000" cy="144000"/>
          </a:xfrm>
          <a:prstGeom prst="triangl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Triângulo isósceles 58"/>
          <p:cNvSpPr/>
          <p:nvPr/>
        </p:nvSpPr>
        <p:spPr>
          <a:xfrm>
            <a:off x="7176050" y="3295972"/>
            <a:ext cx="144000" cy="144000"/>
          </a:xfrm>
          <a:prstGeom prst="triangl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Triângulo isósceles 59"/>
          <p:cNvSpPr/>
          <p:nvPr/>
        </p:nvSpPr>
        <p:spPr>
          <a:xfrm>
            <a:off x="6265724" y="1859381"/>
            <a:ext cx="144000" cy="144000"/>
          </a:xfrm>
          <a:prstGeom prst="triangl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841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K-</a:t>
            </a:r>
            <a:r>
              <a:rPr lang="pt-BR" dirty="0" err="1" smtClean="0"/>
              <a:t>nearest</a:t>
            </a:r>
            <a:r>
              <a:rPr lang="pt-BR" dirty="0" smtClean="0"/>
              <a:t> </a:t>
            </a:r>
            <a:r>
              <a:rPr lang="pt-BR" dirty="0" err="1" smtClean="0"/>
              <a:t>neighbors</a:t>
            </a:r>
            <a:r>
              <a:rPr lang="pt-BR" dirty="0" smtClean="0"/>
              <a:t> – K-NN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to classify three types (classes) of leaves from images.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442433"/>
              </p:ext>
            </p:extLst>
          </p:nvPr>
        </p:nvGraphicFramePr>
        <p:xfrm>
          <a:off x="4897060" y="1214007"/>
          <a:ext cx="3240000" cy="34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5726484" y="2943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572329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5365369" y="239871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5365369" y="276319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186428" y="2579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7705625" y="3841748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7525444" y="3482180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6805513" y="3298823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7165569" y="3663129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734660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7164126" y="222229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6988861" y="2038100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7346668" y="22235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5906508" y="14996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7525444" y="3842054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2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3" y="119783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182074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244365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06657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68948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73633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>
                <a:solidFill>
                  <a:schemeClr val="tx1"/>
                </a:solidFill>
              </a:rPr>
              <a:t>a</a:t>
            </a:r>
            <a:r>
              <a:rPr lang="pt-BR" sz="1200" i="1" dirty="0" err="1" smtClean="0">
                <a:solidFill>
                  <a:schemeClr val="tx1"/>
                </a:solidFill>
              </a:rPr>
              <a:t>cer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palmatum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28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19789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82080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244372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06663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68954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/>
          <p:cNvSpPr/>
          <p:nvPr/>
        </p:nvSpPr>
        <p:spPr>
          <a:xfrm>
            <a:off x="1345817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aesculus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34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19777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82068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2443598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06651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68942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ângulo 38"/>
          <p:cNvSpPr/>
          <p:nvPr/>
        </p:nvSpPr>
        <p:spPr>
          <a:xfrm>
            <a:off x="2618001" y="909862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cercis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0" name="Triângulo isósceles 39"/>
          <p:cNvSpPr/>
          <p:nvPr/>
        </p:nvSpPr>
        <p:spPr>
          <a:xfrm rot="5400000" flipH="1">
            <a:off x="8011059" y="4219177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Triângulo isósceles 40"/>
          <p:cNvSpPr/>
          <p:nvPr/>
        </p:nvSpPr>
        <p:spPr>
          <a:xfrm rot="10800000" flipH="1" flipV="1">
            <a:off x="5004064" y="1214008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6756875" y="4273177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err="1" smtClean="0">
                <a:solidFill>
                  <a:schemeClr val="tx1"/>
                </a:solidFill>
              </a:rPr>
              <a:t>Area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 rot="16200000">
            <a:off x="4290666" y="1814084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err="1">
                <a:solidFill>
                  <a:schemeClr val="tx1"/>
                </a:solidFill>
              </a:rPr>
              <a:t>Major-axis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73633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1345947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2618001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32854" y="4278040"/>
            <a:ext cx="3358046" cy="6178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8" name="Picture 7" descr="C:\Users\joaof\Desktop\flavia-subset\c3b\1298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4312400"/>
            <a:ext cx="732119" cy="5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9" descr="C:\Users\joaof\Desktop\flavia-subset\c1b\1110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4312462"/>
            <a:ext cx="732119" cy="5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3" descr="C:\Users\joaof\Desktop\flavia-subset\c2b\1123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4312339"/>
            <a:ext cx="732119" cy="5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Conector reto 55"/>
          <p:cNvCxnSpPr/>
          <p:nvPr/>
        </p:nvCxnSpPr>
        <p:spPr>
          <a:xfrm>
            <a:off x="5798484" y="2871009"/>
            <a:ext cx="0" cy="7204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/>
          <p:cNvCxnSpPr>
            <a:endCxn id="62" idx="1"/>
          </p:cNvCxnSpPr>
          <p:nvPr/>
        </p:nvCxnSpPr>
        <p:spPr>
          <a:xfrm>
            <a:off x="6029420" y="1622610"/>
            <a:ext cx="272304" cy="30877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>
            <a:stCxn id="14" idx="6"/>
            <a:endCxn id="60" idx="1"/>
          </p:cNvCxnSpPr>
          <p:nvPr/>
        </p:nvCxnSpPr>
        <p:spPr>
          <a:xfrm flipV="1">
            <a:off x="6949513" y="3367972"/>
            <a:ext cx="262537" cy="2851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tângulo 65"/>
          <p:cNvSpPr/>
          <p:nvPr/>
        </p:nvSpPr>
        <p:spPr>
          <a:xfrm>
            <a:off x="3731880" y="2779991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2000" i="1" dirty="0">
                <a:solidFill>
                  <a:schemeClr val="tx1"/>
                </a:solidFill>
              </a:rPr>
              <a:t>k</a:t>
            </a:r>
            <a:r>
              <a:rPr lang="pt-BR" sz="2000" i="1" dirty="0" smtClean="0">
                <a:solidFill>
                  <a:schemeClr val="tx1"/>
                </a:solidFill>
              </a:rPr>
              <a:t> = 1</a:t>
            </a:r>
            <a:endParaRPr lang="pt-BR" sz="2000" i="1" dirty="0">
              <a:solidFill>
                <a:schemeClr val="tx1"/>
              </a:solidFill>
            </a:endParaRPr>
          </a:p>
        </p:txBody>
      </p:sp>
      <p:sp>
        <p:nvSpPr>
          <p:cNvPr id="59" name="Triângulo isósceles 58"/>
          <p:cNvSpPr/>
          <p:nvPr/>
        </p:nvSpPr>
        <p:spPr>
          <a:xfrm>
            <a:off x="5726484" y="2758759"/>
            <a:ext cx="144000" cy="144000"/>
          </a:xfrm>
          <a:prstGeom prst="triangl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Triângulo isósceles 59"/>
          <p:cNvSpPr/>
          <p:nvPr/>
        </p:nvSpPr>
        <p:spPr>
          <a:xfrm>
            <a:off x="7176050" y="3295972"/>
            <a:ext cx="144000" cy="144000"/>
          </a:xfrm>
          <a:prstGeom prst="triangl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Triângulo isósceles 61"/>
          <p:cNvSpPr/>
          <p:nvPr/>
        </p:nvSpPr>
        <p:spPr>
          <a:xfrm>
            <a:off x="6265724" y="1859381"/>
            <a:ext cx="144000" cy="144000"/>
          </a:xfrm>
          <a:prstGeom prst="triangl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653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Digital images</a:t>
            </a:r>
          </a:p>
          <a:p>
            <a:r>
              <a:rPr lang="en-US" dirty="0" smtClean="0"/>
              <a:t>A classification problem</a:t>
            </a:r>
          </a:p>
          <a:p>
            <a:r>
              <a:rPr lang="en-US" dirty="0" smtClean="0"/>
              <a:t>Classification pipelines</a:t>
            </a:r>
          </a:p>
          <a:p>
            <a:r>
              <a:rPr lang="en-US" dirty="0" smtClean="0"/>
              <a:t>Learning models</a:t>
            </a:r>
          </a:p>
          <a:p>
            <a:r>
              <a:rPr lang="en-US" dirty="0" smtClean="0"/>
              <a:t>Cross-validation</a:t>
            </a:r>
          </a:p>
          <a:p>
            <a:r>
              <a:rPr lang="en-US" dirty="0" smtClean="0"/>
              <a:t>Classification evaluation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655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K-nearest neighbors – K-NN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to classify three types (classes) of leaves from images.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321081"/>
              </p:ext>
            </p:extLst>
          </p:nvPr>
        </p:nvGraphicFramePr>
        <p:xfrm>
          <a:off x="4897060" y="1214007"/>
          <a:ext cx="3240000" cy="34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5726484" y="2943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572329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5365369" y="239871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5365369" y="276319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186428" y="2579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7705625" y="3841748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7525444" y="3482180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6805513" y="3298823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7165569" y="3663129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734660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7164126" y="222229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6988861" y="2038100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7346668" y="22235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5906508" y="14996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7525444" y="3842054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2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3" y="119783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182074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244365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06657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68948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73633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>
                <a:solidFill>
                  <a:schemeClr val="tx1"/>
                </a:solidFill>
              </a:rPr>
              <a:t>a</a:t>
            </a:r>
            <a:r>
              <a:rPr lang="pt-BR" sz="1200" i="1" dirty="0" err="1" smtClean="0">
                <a:solidFill>
                  <a:schemeClr val="tx1"/>
                </a:solidFill>
              </a:rPr>
              <a:t>cer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palmatum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28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19789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82080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244372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06663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68954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/>
          <p:cNvSpPr/>
          <p:nvPr/>
        </p:nvSpPr>
        <p:spPr>
          <a:xfrm>
            <a:off x="1345817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aesculus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34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19777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82068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2443598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06651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68942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ângulo 38"/>
          <p:cNvSpPr/>
          <p:nvPr/>
        </p:nvSpPr>
        <p:spPr>
          <a:xfrm>
            <a:off x="2618001" y="909862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cercis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0" name="Triângulo isósceles 39"/>
          <p:cNvSpPr/>
          <p:nvPr/>
        </p:nvSpPr>
        <p:spPr>
          <a:xfrm rot="5400000" flipH="1">
            <a:off x="8011059" y="4219177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Triângulo isósceles 40"/>
          <p:cNvSpPr/>
          <p:nvPr/>
        </p:nvSpPr>
        <p:spPr>
          <a:xfrm rot="10800000" flipH="1" flipV="1">
            <a:off x="5004064" y="1214008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6756875" y="4273177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err="1" smtClean="0">
                <a:solidFill>
                  <a:schemeClr val="tx1"/>
                </a:solidFill>
              </a:rPr>
              <a:t>Area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 rot="16200000">
            <a:off x="4290666" y="1814084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err="1">
                <a:solidFill>
                  <a:schemeClr val="tx1"/>
                </a:solidFill>
              </a:rPr>
              <a:t>Major-axis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73633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1345947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2618001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32854" y="4278040"/>
            <a:ext cx="3358046" cy="6178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8" name="Picture 7" descr="C:\Users\joaof\Desktop\flavia-subset\c3b\1298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4312400"/>
            <a:ext cx="732119" cy="5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9" descr="C:\Users\joaof\Desktop\flavia-subset\c1b\1110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4312462"/>
            <a:ext cx="732119" cy="5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3" descr="C:\Users\joaof\Desktop\flavia-subset\c2b\1123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4312339"/>
            <a:ext cx="732119" cy="5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tângulo 65"/>
          <p:cNvSpPr/>
          <p:nvPr/>
        </p:nvSpPr>
        <p:spPr>
          <a:xfrm>
            <a:off x="3731880" y="2779991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2000" i="1" dirty="0">
                <a:solidFill>
                  <a:schemeClr val="tx1"/>
                </a:solidFill>
              </a:rPr>
              <a:t>k</a:t>
            </a:r>
            <a:r>
              <a:rPr lang="pt-BR" sz="2000" i="1" dirty="0" smtClean="0">
                <a:solidFill>
                  <a:schemeClr val="tx1"/>
                </a:solidFill>
              </a:rPr>
              <a:t> = 3</a:t>
            </a:r>
            <a:endParaRPr lang="pt-BR" sz="2000" i="1" dirty="0">
              <a:solidFill>
                <a:schemeClr val="tx1"/>
              </a:solidFill>
            </a:endParaRPr>
          </a:p>
        </p:txBody>
      </p:sp>
      <p:sp>
        <p:nvSpPr>
          <p:cNvPr id="55" name="Triângulo isósceles 54"/>
          <p:cNvSpPr/>
          <p:nvPr/>
        </p:nvSpPr>
        <p:spPr>
          <a:xfrm>
            <a:off x="5726484" y="2758759"/>
            <a:ext cx="144000" cy="144000"/>
          </a:xfrm>
          <a:prstGeom prst="triangl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Triângulo isósceles 55"/>
          <p:cNvSpPr/>
          <p:nvPr/>
        </p:nvSpPr>
        <p:spPr>
          <a:xfrm>
            <a:off x="7176050" y="3295972"/>
            <a:ext cx="144000" cy="144000"/>
          </a:xfrm>
          <a:prstGeom prst="triangl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Triângulo isósceles 56"/>
          <p:cNvSpPr/>
          <p:nvPr/>
        </p:nvSpPr>
        <p:spPr>
          <a:xfrm>
            <a:off x="6265724" y="1859381"/>
            <a:ext cx="144000" cy="144000"/>
          </a:xfrm>
          <a:prstGeom prst="triangl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64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 – K-NN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to classify three types (classes) of leaves from images.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313797"/>
              </p:ext>
            </p:extLst>
          </p:nvPr>
        </p:nvGraphicFramePr>
        <p:xfrm>
          <a:off x="4897060" y="1214007"/>
          <a:ext cx="3240000" cy="34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5726484" y="2943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572329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5365369" y="239871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5365369" y="276319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186428" y="2579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7705625" y="3841748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7525444" y="3482180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6805513" y="3298823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7165569" y="3663129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734660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7164126" y="222229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6988861" y="2038100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7346668" y="22235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5906508" y="14996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7525444" y="3842054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2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3" y="119783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182074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244365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06657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68948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73633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>
                <a:solidFill>
                  <a:schemeClr val="tx1"/>
                </a:solidFill>
              </a:rPr>
              <a:t>a</a:t>
            </a:r>
            <a:r>
              <a:rPr lang="pt-BR" sz="1200" i="1" dirty="0" err="1" smtClean="0">
                <a:solidFill>
                  <a:schemeClr val="tx1"/>
                </a:solidFill>
              </a:rPr>
              <a:t>cer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palmatum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28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19789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82080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244372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06663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68954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/>
          <p:cNvSpPr/>
          <p:nvPr/>
        </p:nvSpPr>
        <p:spPr>
          <a:xfrm>
            <a:off x="1345817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aesculus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34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19777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82068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2443598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06651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68942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ângulo 38"/>
          <p:cNvSpPr/>
          <p:nvPr/>
        </p:nvSpPr>
        <p:spPr>
          <a:xfrm>
            <a:off x="2618001" y="909862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cercis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0" name="Triângulo isósceles 39"/>
          <p:cNvSpPr/>
          <p:nvPr/>
        </p:nvSpPr>
        <p:spPr>
          <a:xfrm rot="5400000" flipH="1">
            <a:off x="8011059" y="4219177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Triângulo isósceles 40"/>
          <p:cNvSpPr/>
          <p:nvPr/>
        </p:nvSpPr>
        <p:spPr>
          <a:xfrm rot="10800000" flipH="1" flipV="1">
            <a:off x="5004064" y="1214008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6756875" y="4273177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err="1" smtClean="0">
                <a:solidFill>
                  <a:schemeClr val="tx1"/>
                </a:solidFill>
              </a:rPr>
              <a:t>Area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 rot="16200000">
            <a:off x="4290666" y="1814084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err="1">
                <a:solidFill>
                  <a:schemeClr val="tx1"/>
                </a:solidFill>
              </a:rPr>
              <a:t>Major-axis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73633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1345947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2618001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32854" y="4278040"/>
            <a:ext cx="3358046" cy="6178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8" name="Picture 7" descr="C:\Users\joaof\Desktop\flavia-subset\c3b\1298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4312400"/>
            <a:ext cx="732119" cy="5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9" descr="C:\Users\joaof\Desktop\flavia-subset\c1b\1110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4312462"/>
            <a:ext cx="732119" cy="5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3" descr="C:\Users\joaof\Desktop\flavia-subset\c2b\1123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4312339"/>
            <a:ext cx="732119" cy="5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ector reto 53"/>
          <p:cNvCxnSpPr>
            <a:stCxn id="67" idx="0"/>
            <a:endCxn id="8" idx="4"/>
          </p:cNvCxnSpPr>
          <p:nvPr/>
        </p:nvCxnSpPr>
        <p:spPr>
          <a:xfrm flipH="1" flipV="1">
            <a:off x="5795292" y="2544827"/>
            <a:ext cx="3192" cy="213932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/>
          <p:cNvCxnSpPr>
            <a:stCxn id="67" idx="1"/>
            <a:endCxn id="10" idx="6"/>
          </p:cNvCxnSpPr>
          <p:nvPr/>
        </p:nvCxnSpPr>
        <p:spPr>
          <a:xfrm flipH="1">
            <a:off x="5509369" y="2830759"/>
            <a:ext cx="253115" cy="444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/>
          <p:cNvCxnSpPr>
            <a:stCxn id="67" idx="3"/>
          </p:cNvCxnSpPr>
          <p:nvPr/>
        </p:nvCxnSpPr>
        <p:spPr>
          <a:xfrm>
            <a:off x="5798484" y="2902759"/>
            <a:ext cx="0" cy="402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6"/>
          <p:cNvCxnSpPr>
            <a:stCxn id="69" idx="5"/>
          </p:cNvCxnSpPr>
          <p:nvPr/>
        </p:nvCxnSpPr>
        <p:spPr>
          <a:xfrm>
            <a:off x="6373724" y="1931381"/>
            <a:ext cx="626611" cy="13028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/>
          <p:cNvCxnSpPr>
            <a:endCxn id="69" idx="1"/>
          </p:cNvCxnSpPr>
          <p:nvPr/>
        </p:nvCxnSpPr>
        <p:spPr>
          <a:xfrm>
            <a:off x="6029420" y="1622610"/>
            <a:ext cx="272304" cy="30877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to 58"/>
          <p:cNvCxnSpPr>
            <a:stCxn id="69" idx="3"/>
            <a:endCxn id="8" idx="7"/>
          </p:cNvCxnSpPr>
          <p:nvPr/>
        </p:nvCxnSpPr>
        <p:spPr>
          <a:xfrm flipH="1">
            <a:off x="5846204" y="2003381"/>
            <a:ext cx="491520" cy="41853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/>
          <p:cNvCxnSpPr>
            <a:endCxn id="68" idx="5"/>
          </p:cNvCxnSpPr>
          <p:nvPr/>
        </p:nvCxnSpPr>
        <p:spPr>
          <a:xfrm flipH="1" flipV="1">
            <a:off x="7284050" y="3367972"/>
            <a:ext cx="262482" cy="135296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>
            <a:stCxn id="14" idx="6"/>
            <a:endCxn id="68" idx="1"/>
          </p:cNvCxnSpPr>
          <p:nvPr/>
        </p:nvCxnSpPr>
        <p:spPr>
          <a:xfrm flipV="1">
            <a:off x="6949513" y="3367972"/>
            <a:ext cx="262537" cy="2851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>
            <a:stCxn id="68" idx="3"/>
            <a:endCxn id="15" idx="0"/>
          </p:cNvCxnSpPr>
          <p:nvPr/>
        </p:nvCxnSpPr>
        <p:spPr>
          <a:xfrm flipH="1">
            <a:off x="7237569" y="3439972"/>
            <a:ext cx="10481" cy="223157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tângulo 65"/>
          <p:cNvSpPr/>
          <p:nvPr/>
        </p:nvSpPr>
        <p:spPr>
          <a:xfrm>
            <a:off x="3731880" y="2779991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2000" i="1" dirty="0">
                <a:solidFill>
                  <a:schemeClr val="tx1"/>
                </a:solidFill>
              </a:rPr>
              <a:t>k</a:t>
            </a:r>
            <a:r>
              <a:rPr lang="pt-BR" sz="2000" i="1" dirty="0" smtClean="0">
                <a:solidFill>
                  <a:schemeClr val="tx1"/>
                </a:solidFill>
              </a:rPr>
              <a:t> = 3</a:t>
            </a:r>
            <a:endParaRPr lang="pt-BR" sz="2000" i="1" dirty="0">
              <a:solidFill>
                <a:schemeClr val="tx1"/>
              </a:solidFill>
            </a:endParaRPr>
          </a:p>
        </p:txBody>
      </p:sp>
      <p:sp>
        <p:nvSpPr>
          <p:cNvPr id="67" name="Triângulo isósceles 66"/>
          <p:cNvSpPr/>
          <p:nvPr/>
        </p:nvSpPr>
        <p:spPr>
          <a:xfrm>
            <a:off x="5726484" y="2758759"/>
            <a:ext cx="144000" cy="144000"/>
          </a:xfrm>
          <a:prstGeom prst="triangl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Triângulo isósceles 67"/>
          <p:cNvSpPr/>
          <p:nvPr/>
        </p:nvSpPr>
        <p:spPr>
          <a:xfrm>
            <a:off x="7176050" y="3295972"/>
            <a:ext cx="144000" cy="144000"/>
          </a:xfrm>
          <a:prstGeom prst="triangl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Triângulo isósceles 68"/>
          <p:cNvSpPr/>
          <p:nvPr/>
        </p:nvSpPr>
        <p:spPr>
          <a:xfrm>
            <a:off x="6265724" y="1859381"/>
            <a:ext cx="144000" cy="144000"/>
          </a:xfrm>
          <a:prstGeom prst="triangl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83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Linear </a:t>
            </a:r>
            <a:r>
              <a:rPr lang="pt-BR" dirty="0" err="1" smtClean="0"/>
              <a:t>functions</a:t>
            </a:r>
            <a:r>
              <a:rPr lang="pt-BR" dirty="0" smtClean="0"/>
              <a:t> (</a:t>
            </a:r>
            <a:r>
              <a:rPr lang="pt-BR" dirty="0" err="1" smtClean="0"/>
              <a:t>Perceptrons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to classify three types (classes) of leaves from images.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07092"/>
              </p:ext>
            </p:extLst>
          </p:nvPr>
        </p:nvGraphicFramePr>
        <p:xfrm>
          <a:off x="4897060" y="1214007"/>
          <a:ext cx="3240000" cy="34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5726484" y="2943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5365369" y="239871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5365369" y="276319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186428" y="2579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7705625" y="3841748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7525444" y="3482180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6805513" y="3298823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7165569" y="3663129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734660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7164126" y="222229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6988861" y="2038100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7346668" y="22235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5906508" y="14996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7525444" y="3842054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2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3" y="119783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182074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244365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06657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68948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73633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>
                <a:solidFill>
                  <a:schemeClr val="tx1"/>
                </a:solidFill>
              </a:rPr>
              <a:t>a</a:t>
            </a:r>
            <a:r>
              <a:rPr lang="pt-BR" sz="1200" i="1" dirty="0" err="1" smtClean="0">
                <a:solidFill>
                  <a:schemeClr val="tx1"/>
                </a:solidFill>
              </a:rPr>
              <a:t>cer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palmatum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28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19789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82080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244372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06663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68954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/>
          <p:cNvSpPr/>
          <p:nvPr/>
        </p:nvSpPr>
        <p:spPr>
          <a:xfrm>
            <a:off x="1345817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aesculus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34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19777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82068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2443598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06651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68942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ângulo 38"/>
          <p:cNvSpPr/>
          <p:nvPr/>
        </p:nvSpPr>
        <p:spPr>
          <a:xfrm>
            <a:off x="2618001" y="909862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cercis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0" name="Triângulo isósceles 39"/>
          <p:cNvSpPr/>
          <p:nvPr/>
        </p:nvSpPr>
        <p:spPr>
          <a:xfrm rot="5400000" flipH="1">
            <a:off x="8011059" y="4219177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Triângulo isósceles 40"/>
          <p:cNvSpPr/>
          <p:nvPr/>
        </p:nvSpPr>
        <p:spPr>
          <a:xfrm rot="10800000" flipH="1" flipV="1">
            <a:off x="5004064" y="1214008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6756875" y="4273177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err="1" smtClean="0">
                <a:solidFill>
                  <a:schemeClr val="tx1"/>
                </a:solidFill>
              </a:rPr>
              <a:t>Area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 rot="16200000">
            <a:off x="4290666" y="1814084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err="1">
                <a:solidFill>
                  <a:schemeClr val="tx1"/>
                </a:solidFill>
              </a:rPr>
              <a:t>Major-axis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73633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1345947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2618001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32854" y="4278040"/>
            <a:ext cx="3358046" cy="6178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572329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48" name="Conector reto 47"/>
          <p:cNvCxnSpPr/>
          <p:nvPr/>
        </p:nvCxnSpPr>
        <p:spPr>
          <a:xfrm>
            <a:off x="5076064" y="1499698"/>
            <a:ext cx="2880312" cy="205448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 flipH="1" flipV="1">
            <a:off x="5617925" y="1419622"/>
            <a:ext cx="970299" cy="2853555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/>
          <p:cNvCxnSpPr/>
          <p:nvPr/>
        </p:nvCxnSpPr>
        <p:spPr>
          <a:xfrm flipV="1">
            <a:off x="5076064" y="3032971"/>
            <a:ext cx="2880312" cy="337852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51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Linear </a:t>
            </a:r>
            <a:r>
              <a:rPr lang="pt-BR" dirty="0" err="1"/>
              <a:t>functions</a:t>
            </a:r>
            <a:r>
              <a:rPr lang="pt-BR" dirty="0"/>
              <a:t> (</a:t>
            </a:r>
            <a:r>
              <a:rPr lang="pt-BR" dirty="0" err="1"/>
              <a:t>Perceptrons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to classify three types (classes) of leaves from images.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231109"/>
              </p:ext>
            </p:extLst>
          </p:nvPr>
        </p:nvGraphicFramePr>
        <p:xfrm>
          <a:off x="4897060" y="1214007"/>
          <a:ext cx="3240000" cy="34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5726484" y="2943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5365369" y="239871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5365369" y="276319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186428" y="2579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7705625" y="3841748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7525444" y="3482180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6805513" y="3298823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7165569" y="3663129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734660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7164126" y="222229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6988861" y="2038100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7346668" y="22235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5906508" y="14996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7525444" y="3842054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2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3" y="119783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182074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244365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06657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68948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73633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>
                <a:solidFill>
                  <a:schemeClr val="tx1"/>
                </a:solidFill>
              </a:rPr>
              <a:t>a</a:t>
            </a:r>
            <a:r>
              <a:rPr lang="pt-BR" sz="1200" i="1" dirty="0" err="1" smtClean="0">
                <a:solidFill>
                  <a:schemeClr val="tx1"/>
                </a:solidFill>
              </a:rPr>
              <a:t>cer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palmatum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28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19789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82080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244372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06663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68954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/>
          <p:cNvSpPr/>
          <p:nvPr/>
        </p:nvSpPr>
        <p:spPr>
          <a:xfrm>
            <a:off x="1345817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aesculus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34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19777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82068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2443598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06651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68942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ângulo 38"/>
          <p:cNvSpPr/>
          <p:nvPr/>
        </p:nvSpPr>
        <p:spPr>
          <a:xfrm>
            <a:off x="2618001" y="909862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cercis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0" name="Triângulo isósceles 39"/>
          <p:cNvSpPr/>
          <p:nvPr/>
        </p:nvSpPr>
        <p:spPr>
          <a:xfrm rot="5400000" flipH="1">
            <a:off x="8011059" y="4219177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Triângulo isósceles 40"/>
          <p:cNvSpPr/>
          <p:nvPr/>
        </p:nvSpPr>
        <p:spPr>
          <a:xfrm rot="10800000" flipH="1" flipV="1">
            <a:off x="5004064" y="1214008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6756875" y="4273177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err="1" smtClean="0">
                <a:solidFill>
                  <a:schemeClr val="tx1"/>
                </a:solidFill>
              </a:rPr>
              <a:t>Area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 rot="16200000">
            <a:off x="4290666" y="1814084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err="1">
                <a:solidFill>
                  <a:schemeClr val="tx1"/>
                </a:solidFill>
              </a:rPr>
              <a:t>Major-axis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73633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1345947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2618001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32854" y="4278040"/>
            <a:ext cx="3358046" cy="6178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572329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48" name="Conector reto 47"/>
          <p:cNvCxnSpPr/>
          <p:nvPr/>
        </p:nvCxnSpPr>
        <p:spPr>
          <a:xfrm>
            <a:off x="5076064" y="1499698"/>
            <a:ext cx="2880312" cy="205448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 flipH="1" flipV="1">
            <a:off x="5617925" y="1419622"/>
            <a:ext cx="970299" cy="2853555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/>
          <p:cNvCxnSpPr/>
          <p:nvPr/>
        </p:nvCxnSpPr>
        <p:spPr>
          <a:xfrm flipV="1">
            <a:off x="5076064" y="3032971"/>
            <a:ext cx="2880312" cy="337852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7" descr="C:\Users\joaof\Desktop\flavia-subset\c3b\1298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4312400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9" descr="C:\Users\joaof\Desktop\flavia-subset\c1b\1110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431246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3" descr="C:\Users\joaof\Desktop\flavia-subset\c2b\1123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431233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riângulo isósceles 60"/>
          <p:cNvSpPr/>
          <p:nvPr/>
        </p:nvSpPr>
        <p:spPr>
          <a:xfrm>
            <a:off x="5726484" y="2758759"/>
            <a:ext cx="144000" cy="144000"/>
          </a:xfrm>
          <a:prstGeom prst="triangle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dk1"/>
              </a:solidFill>
            </a:endParaRPr>
          </a:p>
        </p:txBody>
      </p:sp>
      <p:sp>
        <p:nvSpPr>
          <p:cNvPr id="62" name="Triângulo isósceles 61"/>
          <p:cNvSpPr/>
          <p:nvPr/>
        </p:nvSpPr>
        <p:spPr>
          <a:xfrm>
            <a:off x="7176050" y="3295972"/>
            <a:ext cx="144000" cy="144000"/>
          </a:xfrm>
          <a:prstGeom prst="triangle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dk1"/>
              </a:solidFill>
            </a:endParaRPr>
          </a:p>
        </p:txBody>
      </p:sp>
      <p:sp>
        <p:nvSpPr>
          <p:cNvPr id="63" name="Triângulo isósceles 62"/>
          <p:cNvSpPr/>
          <p:nvPr/>
        </p:nvSpPr>
        <p:spPr>
          <a:xfrm>
            <a:off x="6265724" y="1859381"/>
            <a:ext cx="144000" cy="144000"/>
          </a:xfrm>
          <a:prstGeom prst="triangle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16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Linear </a:t>
            </a:r>
            <a:r>
              <a:rPr lang="pt-BR" dirty="0" err="1"/>
              <a:t>functions</a:t>
            </a:r>
            <a:r>
              <a:rPr lang="pt-BR" dirty="0"/>
              <a:t> (</a:t>
            </a:r>
            <a:r>
              <a:rPr lang="pt-BR" dirty="0" err="1"/>
              <a:t>Perceptrons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to classify three types (classes) of leaves from images.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887081"/>
              </p:ext>
            </p:extLst>
          </p:nvPr>
        </p:nvGraphicFramePr>
        <p:xfrm>
          <a:off x="4897060" y="1214007"/>
          <a:ext cx="3240000" cy="34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5726484" y="2943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5365369" y="239871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5365369" y="276319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186428" y="2579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7705625" y="3841748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7525444" y="3482180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6805513" y="3298823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7165569" y="3663129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734660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7164126" y="222229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6988861" y="2038100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7346668" y="22235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5906508" y="14996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7525444" y="3842054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2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3" y="119783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182074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244365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06657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68948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73633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>
                <a:solidFill>
                  <a:schemeClr val="tx1"/>
                </a:solidFill>
              </a:rPr>
              <a:t>a</a:t>
            </a:r>
            <a:r>
              <a:rPr lang="pt-BR" sz="1200" i="1" dirty="0" err="1" smtClean="0">
                <a:solidFill>
                  <a:schemeClr val="tx1"/>
                </a:solidFill>
              </a:rPr>
              <a:t>cer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palmatum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28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19789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82080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244372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06663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68954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/>
          <p:cNvSpPr/>
          <p:nvPr/>
        </p:nvSpPr>
        <p:spPr>
          <a:xfrm>
            <a:off x="1345817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aesculus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34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19777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82068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2443598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06651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68942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ângulo 38"/>
          <p:cNvSpPr/>
          <p:nvPr/>
        </p:nvSpPr>
        <p:spPr>
          <a:xfrm>
            <a:off x="2618001" y="909862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cercis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0" name="Triângulo isósceles 39"/>
          <p:cNvSpPr/>
          <p:nvPr/>
        </p:nvSpPr>
        <p:spPr>
          <a:xfrm rot="5400000" flipH="1">
            <a:off x="8011059" y="4219177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Triângulo isósceles 40"/>
          <p:cNvSpPr/>
          <p:nvPr/>
        </p:nvSpPr>
        <p:spPr>
          <a:xfrm rot="10800000" flipH="1" flipV="1">
            <a:off x="5004064" y="1214008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6756875" y="4273177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err="1" smtClean="0">
                <a:solidFill>
                  <a:schemeClr val="tx1"/>
                </a:solidFill>
              </a:rPr>
              <a:t>Area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 rot="16200000">
            <a:off x="4290666" y="1814084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err="1">
                <a:solidFill>
                  <a:schemeClr val="tx1"/>
                </a:solidFill>
              </a:rPr>
              <a:t>Major-axis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73633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1345947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2618001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32854" y="4278040"/>
            <a:ext cx="3358046" cy="6178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572329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48" name="Conector reto 47"/>
          <p:cNvCxnSpPr/>
          <p:nvPr/>
        </p:nvCxnSpPr>
        <p:spPr>
          <a:xfrm>
            <a:off x="5076064" y="1499698"/>
            <a:ext cx="2880312" cy="205448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 flipH="1" flipV="1">
            <a:off x="5617925" y="1419622"/>
            <a:ext cx="970299" cy="2853555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/>
          <p:cNvCxnSpPr/>
          <p:nvPr/>
        </p:nvCxnSpPr>
        <p:spPr>
          <a:xfrm flipV="1">
            <a:off x="5076064" y="3032971"/>
            <a:ext cx="2880312" cy="337852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7" descr="C:\Users\joaof\Desktop\flavia-subset\c3b\1298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4312400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9" descr="C:\Users\joaof\Desktop\flavia-subset\c1b\1110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431246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3" descr="C:\Users\joaof\Desktop\flavia-subset\c2b\1123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431233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riângulo isósceles 57"/>
          <p:cNvSpPr/>
          <p:nvPr/>
        </p:nvSpPr>
        <p:spPr>
          <a:xfrm>
            <a:off x="5726484" y="2758759"/>
            <a:ext cx="144000" cy="144000"/>
          </a:xfrm>
          <a:prstGeom prst="triangl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Triângulo isósceles 58"/>
          <p:cNvSpPr/>
          <p:nvPr/>
        </p:nvSpPr>
        <p:spPr>
          <a:xfrm>
            <a:off x="7176050" y="3295972"/>
            <a:ext cx="144000" cy="144000"/>
          </a:xfrm>
          <a:prstGeom prst="triangl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Triângulo isósceles 59"/>
          <p:cNvSpPr/>
          <p:nvPr/>
        </p:nvSpPr>
        <p:spPr>
          <a:xfrm>
            <a:off x="6265724" y="1859381"/>
            <a:ext cx="144000" cy="144000"/>
          </a:xfrm>
          <a:prstGeom prst="triangl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841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Classification</a:t>
            </a:r>
            <a:r>
              <a:rPr lang="pt-BR" dirty="0" smtClean="0"/>
              <a:t> pipelines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024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Classification</a:t>
            </a:r>
            <a:r>
              <a:rPr lang="pt-BR" dirty="0"/>
              <a:t> pipelines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3528" y="574637"/>
            <a:ext cx="50405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pt-BR" sz="1400" dirty="0" smtClean="0">
                <a:solidFill>
                  <a:schemeClr val="tx1"/>
                </a:solidFill>
              </a:rPr>
              <a:t>The </a:t>
            </a:r>
            <a:r>
              <a:rPr lang="pt-BR" sz="1400" dirty="0" err="1" smtClean="0">
                <a:solidFill>
                  <a:schemeClr val="tx1"/>
                </a:solidFill>
              </a:rPr>
              <a:t>classic</a:t>
            </a:r>
            <a:r>
              <a:rPr lang="pt-BR" sz="1400" dirty="0" smtClean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image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 smtClean="0">
                <a:solidFill>
                  <a:schemeClr val="tx1"/>
                </a:solidFill>
              </a:rPr>
              <a:t>classification</a:t>
            </a:r>
            <a:r>
              <a:rPr lang="pt-BR" sz="1400" dirty="0" smtClean="0">
                <a:solidFill>
                  <a:schemeClr val="tx1"/>
                </a:solidFill>
              </a:rPr>
              <a:t> pipeline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323528" y="2749410"/>
            <a:ext cx="50405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pt-BR" sz="1400" dirty="0" err="1" smtClean="0">
                <a:solidFill>
                  <a:schemeClr val="tx1"/>
                </a:solidFill>
              </a:rPr>
              <a:t>Deep</a:t>
            </a:r>
            <a:r>
              <a:rPr lang="pt-BR" sz="1400" dirty="0" smtClean="0">
                <a:solidFill>
                  <a:schemeClr val="tx1"/>
                </a:solidFill>
              </a:rPr>
              <a:t> Learning</a:t>
            </a:r>
            <a:endParaRPr lang="pt-BR" sz="1400" dirty="0">
              <a:solidFill>
                <a:schemeClr val="tx1"/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323528" y="862669"/>
            <a:ext cx="8496944" cy="770384"/>
            <a:chOff x="323528" y="1419622"/>
            <a:chExt cx="8496944" cy="770384"/>
          </a:xfrm>
        </p:grpSpPr>
        <p:sp>
          <p:nvSpPr>
            <p:cNvPr id="9" name="Retângulo 8"/>
            <p:cNvSpPr/>
            <p:nvPr/>
          </p:nvSpPr>
          <p:spPr>
            <a:xfrm>
              <a:off x="323528" y="141962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err="1" smtClean="0">
                  <a:solidFill>
                    <a:schemeClr val="tx1"/>
                  </a:solidFill>
                </a:rPr>
                <a:t>Image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3851920" y="141962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err="1" smtClean="0">
                  <a:solidFill>
                    <a:schemeClr val="tx1"/>
                  </a:solidFill>
                </a:rPr>
                <a:t>Feature</a:t>
              </a:r>
              <a:r>
                <a:rPr lang="pt-BR" sz="1600" dirty="0" smtClean="0">
                  <a:solidFill>
                    <a:schemeClr val="tx1"/>
                  </a:solidFill>
                </a:rPr>
                <a:t> </a:t>
              </a:r>
              <a:r>
                <a:rPr lang="pt-BR" sz="1600" dirty="0" err="1" smtClean="0">
                  <a:solidFill>
                    <a:schemeClr val="tx1"/>
                  </a:solidFill>
                </a:rPr>
                <a:t>extraction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7380312" y="141962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err="1" smtClean="0">
                  <a:solidFill>
                    <a:schemeClr val="tx1"/>
                  </a:solidFill>
                </a:rPr>
                <a:t>Classifier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Conector de seta reta 11"/>
            <p:cNvCxnSpPr>
              <a:endCxn id="10" idx="1"/>
            </p:cNvCxnSpPr>
            <p:nvPr/>
          </p:nvCxnSpPr>
          <p:spPr>
            <a:xfrm>
              <a:off x="1763688" y="1804814"/>
              <a:ext cx="20882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/>
            <p:cNvCxnSpPr>
              <a:stCxn id="10" idx="3"/>
              <a:endCxn id="11" idx="1"/>
            </p:cNvCxnSpPr>
            <p:nvPr/>
          </p:nvCxnSpPr>
          <p:spPr>
            <a:xfrm>
              <a:off x="5292080" y="1804814"/>
              <a:ext cx="20882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o 13"/>
          <p:cNvGrpSpPr/>
          <p:nvPr/>
        </p:nvGrpSpPr>
        <p:grpSpPr>
          <a:xfrm>
            <a:off x="323528" y="3037442"/>
            <a:ext cx="8496944" cy="770384"/>
            <a:chOff x="323528" y="3579862"/>
            <a:chExt cx="8496944" cy="770384"/>
          </a:xfrm>
        </p:grpSpPr>
        <p:sp>
          <p:nvSpPr>
            <p:cNvPr id="15" name="Retângulo 14"/>
            <p:cNvSpPr/>
            <p:nvPr/>
          </p:nvSpPr>
          <p:spPr>
            <a:xfrm>
              <a:off x="323528" y="357986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err="1" smtClean="0">
                  <a:solidFill>
                    <a:schemeClr val="tx1"/>
                  </a:solidFill>
                </a:rPr>
                <a:t>Image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3851920" y="357986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err="1">
                  <a:solidFill>
                    <a:schemeClr val="tx1"/>
                  </a:solidFill>
                </a:rPr>
                <a:t>Feature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r>
                <a:rPr lang="pt-BR" sz="1600" dirty="0" err="1">
                  <a:solidFill>
                    <a:schemeClr val="tx1"/>
                  </a:solidFill>
                </a:rPr>
                <a:t>extraction</a:t>
              </a:r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(</a:t>
              </a:r>
              <a:r>
                <a:rPr lang="pt-BR" sz="1600" dirty="0" err="1" smtClean="0">
                  <a:solidFill>
                    <a:schemeClr val="tx1"/>
                  </a:solidFill>
                </a:rPr>
                <a:t>mid</a:t>
              </a:r>
              <a:r>
                <a:rPr lang="pt-BR" sz="1600" dirty="0" smtClean="0">
                  <a:solidFill>
                    <a:schemeClr val="tx1"/>
                  </a:solidFill>
                </a:rPr>
                <a:t>-nível)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380312" y="357986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err="1">
                  <a:solidFill>
                    <a:schemeClr val="tx1"/>
                  </a:solidFill>
                </a:rPr>
                <a:t>Classifier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5616116" y="357986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err="1">
                  <a:solidFill>
                    <a:schemeClr val="tx1"/>
                  </a:solidFill>
                </a:rPr>
                <a:t>Feature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r>
                <a:rPr lang="pt-BR" sz="1600" dirty="0" err="1">
                  <a:solidFill>
                    <a:schemeClr val="tx1"/>
                  </a:solidFill>
                </a:rPr>
                <a:t>extraction</a:t>
              </a:r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(high-</a:t>
              </a:r>
              <a:r>
                <a:rPr lang="pt-BR" sz="1600" dirty="0" err="1" smtClean="0">
                  <a:solidFill>
                    <a:schemeClr val="tx1"/>
                  </a:solidFill>
                </a:rPr>
                <a:t>level</a:t>
              </a:r>
              <a:r>
                <a:rPr lang="pt-BR" sz="1600" dirty="0" smtClean="0">
                  <a:solidFill>
                    <a:schemeClr val="tx1"/>
                  </a:solidFill>
                </a:rPr>
                <a:t>)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2087724" y="357986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err="1">
                  <a:solidFill>
                    <a:schemeClr val="tx1"/>
                  </a:solidFill>
                </a:rPr>
                <a:t>Feature</a:t>
              </a:r>
              <a:r>
                <a:rPr lang="pt-BR" sz="1600" dirty="0">
                  <a:solidFill>
                    <a:schemeClr val="tx1"/>
                  </a:solidFill>
                </a:rPr>
                <a:t> </a:t>
              </a:r>
              <a:r>
                <a:rPr lang="pt-BR" sz="1600" dirty="0" err="1">
                  <a:solidFill>
                    <a:schemeClr val="tx1"/>
                  </a:solidFill>
                </a:rPr>
                <a:t>extraction</a:t>
              </a:r>
              <a:endParaRPr lang="pt-BR" sz="16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(</a:t>
              </a:r>
              <a:r>
                <a:rPr lang="pt-BR" sz="1600" dirty="0" err="1" smtClean="0">
                  <a:solidFill>
                    <a:schemeClr val="tx1"/>
                  </a:solidFill>
                </a:rPr>
                <a:t>low-level</a:t>
              </a:r>
              <a:r>
                <a:rPr lang="pt-BR" sz="1600" dirty="0" smtClean="0">
                  <a:solidFill>
                    <a:schemeClr val="tx1"/>
                  </a:solidFill>
                </a:rPr>
                <a:t>)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Conector de seta reta 19"/>
            <p:cNvCxnSpPr>
              <a:stCxn id="15" idx="3"/>
              <a:endCxn id="19" idx="1"/>
            </p:cNvCxnSpPr>
            <p:nvPr/>
          </p:nvCxnSpPr>
          <p:spPr>
            <a:xfrm>
              <a:off x="1763688" y="3965054"/>
              <a:ext cx="3240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/>
            <p:cNvCxnSpPr>
              <a:stCxn id="19" idx="3"/>
              <a:endCxn id="16" idx="1"/>
            </p:cNvCxnSpPr>
            <p:nvPr/>
          </p:nvCxnSpPr>
          <p:spPr>
            <a:xfrm>
              <a:off x="3527884" y="3965054"/>
              <a:ext cx="3240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/>
            <p:cNvCxnSpPr>
              <a:stCxn id="16" idx="3"/>
              <a:endCxn id="18" idx="1"/>
            </p:cNvCxnSpPr>
            <p:nvPr/>
          </p:nvCxnSpPr>
          <p:spPr>
            <a:xfrm>
              <a:off x="5292080" y="3965054"/>
              <a:ext cx="3240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/>
            <p:cNvCxnSpPr>
              <a:stCxn id="18" idx="3"/>
              <a:endCxn id="17" idx="1"/>
            </p:cNvCxnSpPr>
            <p:nvPr/>
          </p:nvCxnSpPr>
          <p:spPr>
            <a:xfrm>
              <a:off x="7056276" y="3965054"/>
              <a:ext cx="3240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tângulo 23"/>
          <p:cNvSpPr/>
          <p:nvPr/>
        </p:nvSpPr>
        <p:spPr>
          <a:xfrm>
            <a:off x="3851920" y="1860054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MANUAL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7380312" y="1860054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TRAINABLE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7380312" y="4057135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TRAINABLE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2087724" y="4057135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TRAINABLE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3851920" y="4057135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TRAINABLE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5616116" y="4057135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TRAINABLE</a:t>
            </a:r>
            <a:endParaRPr lang="pt-BR" sz="1400" b="1" dirty="0">
              <a:solidFill>
                <a:schemeClr val="tx1"/>
              </a:solidFill>
            </a:endParaRPr>
          </a:p>
        </p:txBody>
      </p:sp>
      <p:cxnSp>
        <p:nvCxnSpPr>
          <p:cNvPr id="30" name="Conector de seta reta 29"/>
          <p:cNvCxnSpPr>
            <a:stCxn id="26" idx="0"/>
            <a:endCxn id="17" idx="2"/>
          </p:cNvCxnSpPr>
          <p:nvPr/>
        </p:nvCxnSpPr>
        <p:spPr>
          <a:xfrm flipV="1">
            <a:off x="8100392" y="3807826"/>
            <a:ext cx="0" cy="2493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>
            <a:stCxn id="29" idx="0"/>
            <a:endCxn id="18" idx="2"/>
          </p:cNvCxnSpPr>
          <p:nvPr/>
        </p:nvCxnSpPr>
        <p:spPr>
          <a:xfrm flipV="1">
            <a:off x="6336196" y="3807826"/>
            <a:ext cx="0" cy="2493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>
            <a:stCxn id="25" idx="0"/>
            <a:endCxn id="11" idx="2"/>
          </p:cNvCxnSpPr>
          <p:nvPr/>
        </p:nvCxnSpPr>
        <p:spPr>
          <a:xfrm flipV="1">
            <a:off x="8100392" y="1633053"/>
            <a:ext cx="0" cy="22700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>
            <a:stCxn id="24" idx="0"/>
            <a:endCxn id="10" idx="2"/>
          </p:cNvCxnSpPr>
          <p:nvPr/>
        </p:nvCxnSpPr>
        <p:spPr>
          <a:xfrm flipV="1">
            <a:off x="4572000" y="1633053"/>
            <a:ext cx="0" cy="22700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8" idx="0"/>
            <a:endCxn id="16" idx="2"/>
          </p:cNvCxnSpPr>
          <p:nvPr/>
        </p:nvCxnSpPr>
        <p:spPr>
          <a:xfrm flipV="1">
            <a:off x="4572000" y="3807826"/>
            <a:ext cx="0" cy="2493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>
            <a:stCxn id="27" idx="0"/>
            <a:endCxn id="19" idx="2"/>
          </p:cNvCxnSpPr>
          <p:nvPr/>
        </p:nvCxnSpPr>
        <p:spPr>
          <a:xfrm flipV="1">
            <a:off x="2807804" y="3807826"/>
            <a:ext cx="0" cy="2493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ângulo 35"/>
          <p:cNvSpPr/>
          <p:nvPr/>
        </p:nvSpPr>
        <p:spPr>
          <a:xfrm>
            <a:off x="0" y="465998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i="1" dirty="0"/>
              <a:t>Yann </a:t>
            </a:r>
            <a:r>
              <a:rPr lang="en-US" sz="1100" i="1" dirty="0" err="1"/>
              <a:t>LeCun’s</a:t>
            </a:r>
            <a:r>
              <a:rPr lang="en-US" sz="1100" i="1" dirty="0"/>
              <a:t> Deep Learning Course at CDS - SPRING 2021 </a:t>
            </a:r>
            <a:endParaRPr lang="pt-BR" sz="1100" i="1" dirty="0"/>
          </a:p>
        </p:txBody>
      </p:sp>
    </p:spTree>
    <p:extLst>
      <p:ext uri="{BB962C8B-B14F-4D97-AF65-F5344CB8AC3E}">
        <p14:creationId xmlns:p14="http://schemas.microsoft.com/office/powerpoint/2010/main" val="308189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Learning </a:t>
            </a:r>
            <a:r>
              <a:rPr lang="pt-BR" dirty="0" err="1" smtClean="0"/>
              <a:t>models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898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Learning </a:t>
            </a:r>
            <a:r>
              <a:rPr lang="pt-BR" dirty="0" err="1"/>
              <a:t>models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Supervised</a:t>
            </a:r>
            <a:r>
              <a:rPr lang="pt-BR" dirty="0" smtClean="0"/>
              <a:t> </a:t>
            </a:r>
            <a:r>
              <a:rPr lang="pt-BR" dirty="0" err="1" smtClean="0"/>
              <a:t>learning</a:t>
            </a:r>
            <a:endParaRPr lang="pt-BR" dirty="0"/>
          </a:p>
          <a:p>
            <a:r>
              <a:rPr lang="pt-BR" dirty="0" err="1" smtClean="0"/>
              <a:t>Unsupervized</a:t>
            </a:r>
            <a:r>
              <a:rPr lang="pt-BR" dirty="0" smtClean="0"/>
              <a:t> </a:t>
            </a:r>
            <a:r>
              <a:rPr lang="pt-BR" dirty="0" err="1" smtClean="0"/>
              <a:t>learning</a:t>
            </a:r>
            <a:endParaRPr lang="pt-BR" dirty="0"/>
          </a:p>
          <a:p>
            <a:r>
              <a:rPr lang="pt-BR" dirty="0" err="1" smtClean="0"/>
              <a:t>Reinforcement</a:t>
            </a:r>
            <a:r>
              <a:rPr lang="pt-BR" dirty="0" smtClean="0"/>
              <a:t> </a:t>
            </a:r>
            <a:r>
              <a:rPr lang="pt-BR" dirty="0" err="1" smtClean="0"/>
              <a:t>learning</a:t>
            </a:r>
            <a:endParaRPr lang="pt-BR" dirty="0"/>
          </a:p>
          <a:p>
            <a:r>
              <a:rPr lang="pt-BR" dirty="0" err="1" smtClean="0"/>
              <a:t>Semi-supervised</a:t>
            </a:r>
            <a:r>
              <a:rPr lang="pt-BR" dirty="0" smtClean="0"/>
              <a:t> </a:t>
            </a:r>
            <a:r>
              <a:rPr lang="pt-BR" dirty="0" err="1" smtClean="0"/>
              <a:t>learning</a:t>
            </a:r>
            <a:endParaRPr lang="pt-BR" dirty="0" smtClean="0"/>
          </a:p>
          <a:p>
            <a:r>
              <a:rPr lang="pt-BR" dirty="0" smtClean="0"/>
              <a:t>Self-</a:t>
            </a:r>
            <a:r>
              <a:rPr lang="pt-BR" dirty="0" err="1" smtClean="0"/>
              <a:t>supervised</a:t>
            </a:r>
            <a:r>
              <a:rPr lang="pt-BR" dirty="0" smtClean="0"/>
              <a:t> </a:t>
            </a:r>
            <a:r>
              <a:rPr lang="pt-BR" dirty="0" err="1" smtClean="0"/>
              <a:t>learning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61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Supervised</a:t>
            </a:r>
            <a:r>
              <a:rPr lang="pt-BR" dirty="0" smtClean="0"/>
              <a:t> </a:t>
            </a:r>
            <a:r>
              <a:rPr lang="pt-BR" dirty="0" err="1" smtClean="0"/>
              <a:t>learning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635646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1115616" y="1851670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Input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1115616" y="3651870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Label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19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Digital </a:t>
            </a:r>
            <a:r>
              <a:rPr lang="pt-BR" dirty="0" err="1" smtClean="0"/>
              <a:t>images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6" name="Picture 2" descr="D:\UFV\Dev\per2020-sin392\sampling\arvore_512x512_o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144" y="1419614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953546"/>
              </p:ext>
            </p:extLst>
          </p:nvPr>
        </p:nvGraphicFramePr>
        <p:xfrm>
          <a:off x="2411760" y="1239614"/>
          <a:ext cx="3456384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384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sz="1050" b="0" i="1" dirty="0" smtClean="0">
                          <a:solidFill>
                            <a:schemeClr val="bg1"/>
                          </a:solidFill>
                        </a:rPr>
                        <a:t>N-1</a:t>
                      </a:r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9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1" i="1" dirty="0" smtClean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pt-BR" sz="1050" b="1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i="1" dirty="0" smtClean="0">
                          <a:solidFill>
                            <a:schemeClr val="bg1"/>
                          </a:solidFill>
                        </a:rPr>
                        <a:t>M-1</a:t>
                      </a:r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b="1" i="1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pt-BR" sz="1050" b="1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riângulo isósceles 7"/>
          <p:cNvSpPr/>
          <p:nvPr/>
        </p:nvSpPr>
        <p:spPr>
          <a:xfrm rot="5400000" flipH="1">
            <a:off x="5850144" y="1365614"/>
            <a:ext cx="144000" cy="10800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Triângulo isósceles 8"/>
          <p:cNvSpPr/>
          <p:nvPr/>
        </p:nvSpPr>
        <p:spPr>
          <a:xfrm rot="10800000" flipH="1">
            <a:off x="2736144" y="4479974"/>
            <a:ext cx="144000" cy="10800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62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Supervised</a:t>
            </a:r>
            <a:r>
              <a:rPr lang="pt-BR" dirty="0"/>
              <a:t> </a:t>
            </a:r>
            <a:r>
              <a:rPr lang="pt-BR" dirty="0" err="1"/>
              <a:t>learning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635646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>
            <a:endCxn id="6" idx="1"/>
          </p:cNvCxnSpPr>
          <p:nvPr/>
        </p:nvCxnSpPr>
        <p:spPr>
          <a:xfrm>
            <a:off x="2483768" y="2092846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5580112" y="2092846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de cantos arredondados 8"/>
          <p:cNvSpPr/>
          <p:nvPr/>
        </p:nvSpPr>
        <p:spPr>
          <a:xfrm>
            <a:off x="1115616" y="1851670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Input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 de cantos arredondados 9"/>
          <p:cNvSpPr/>
          <p:nvPr/>
        </p:nvSpPr>
        <p:spPr>
          <a:xfrm>
            <a:off x="6444208" y="1851670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Output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1115616" y="3651870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Label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06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Supervised</a:t>
            </a:r>
            <a:r>
              <a:rPr lang="pt-BR" dirty="0"/>
              <a:t> </a:t>
            </a:r>
            <a:r>
              <a:rPr lang="pt-BR" dirty="0" err="1"/>
              <a:t>learning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635646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>
            <a:endCxn id="6" idx="1"/>
          </p:cNvCxnSpPr>
          <p:nvPr/>
        </p:nvCxnSpPr>
        <p:spPr>
          <a:xfrm>
            <a:off x="2483768" y="2092846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5580112" y="2092846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angulado 8"/>
          <p:cNvCxnSpPr/>
          <p:nvPr/>
        </p:nvCxnSpPr>
        <p:spPr>
          <a:xfrm flipV="1">
            <a:off x="2483768" y="3342134"/>
            <a:ext cx="4644516" cy="5509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7128284" y="2334022"/>
            <a:ext cx="0" cy="5257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de cantos arredondados 10"/>
          <p:cNvSpPr/>
          <p:nvPr/>
        </p:nvSpPr>
        <p:spPr>
          <a:xfrm>
            <a:off x="1115616" y="1851670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Input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6444208" y="1851670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44208" y="2859783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Error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1115616" y="3651870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Label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79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Supervised</a:t>
            </a:r>
            <a:r>
              <a:rPr lang="pt-BR" dirty="0"/>
              <a:t> </a:t>
            </a:r>
            <a:r>
              <a:rPr lang="pt-BR" dirty="0" err="1"/>
              <a:t>learning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635646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>
            <a:endCxn id="6" idx="1"/>
          </p:cNvCxnSpPr>
          <p:nvPr/>
        </p:nvCxnSpPr>
        <p:spPr>
          <a:xfrm>
            <a:off x="2483768" y="2092846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5580112" y="2092846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angulado 8"/>
          <p:cNvCxnSpPr>
            <a:endCxn id="6" idx="2"/>
          </p:cNvCxnSpPr>
          <p:nvPr/>
        </p:nvCxnSpPr>
        <p:spPr>
          <a:xfrm rot="10800000">
            <a:off x="4391980" y="2550046"/>
            <a:ext cx="2052228" cy="5509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angulado 9"/>
          <p:cNvCxnSpPr/>
          <p:nvPr/>
        </p:nvCxnSpPr>
        <p:spPr>
          <a:xfrm flipV="1">
            <a:off x="2483768" y="3342134"/>
            <a:ext cx="4644516" cy="5509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7128284" y="2334022"/>
            <a:ext cx="0" cy="5257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1115616" y="1851670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Input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44208" y="1851670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444208" y="2859783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Error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115616" y="3651870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Label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09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Example</a:t>
            </a:r>
            <a:r>
              <a:rPr lang="pt-BR" dirty="0" smtClean="0"/>
              <a:t>: </a:t>
            </a:r>
            <a:r>
              <a:rPr lang="pt-BR" dirty="0" err="1"/>
              <a:t>Supervised</a:t>
            </a:r>
            <a:r>
              <a:rPr lang="pt-BR" dirty="0"/>
              <a:t> </a:t>
            </a:r>
            <a:r>
              <a:rPr lang="pt-BR" dirty="0" err="1"/>
              <a:t>learning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779662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>
            <a:endCxn id="6" idx="1"/>
          </p:cNvCxnSpPr>
          <p:nvPr/>
        </p:nvCxnSpPr>
        <p:spPr>
          <a:xfrm>
            <a:off x="2483768" y="2236862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5580112" y="2236862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angulado 8"/>
          <p:cNvCxnSpPr>
            <a:endCxn id="6" idx="2"/>
          </p:cNvCxnSpPr>
          <p:nvPr/>
        </p:nvCxnSpPr>
        <p:spPr>
          <a:xfrm rot="10800000">
            <a:off x="4391980" y="2694062"/>
            <a:ext cx="2052228" cy="5509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angulado 9"/>
          <p:cNvCxnSpPr/>
          <p:nvPr/>
        </p:nvCxnSpPr>
        <p:spPr>
          <a:xfrm flipV="1">
            <a:off x="2483768" y="3486150"/>
            <a:ext cx="4644516" cy="5509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7128284" y="2478038"/>
            <a:ext cx="0" cy="5257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1115616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44208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444208" y="3003799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Error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115616" y="37958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Label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6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3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2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92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7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5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07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4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4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38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5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9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1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61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7794612" y="4299942"/>
            <a:ext cx="14579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1100" dirty="0" smtClean="0"/>
              <a:t>0: </a:t>
            </a:r>
            <a:r>
              <a:rPr lang="pt-BR" sz="1100" i="1" dirty="0" err="1"/>
              <a:t>acer</a:t>
            </a:r>
            <a:r>
              <a:rPr lang="pt-BR" sz="1100" i="1" dirty="0"/>
              <a:t> </a:t>
            </a:r>
            <a:r>
              <a:rPr lang="pt-BR" sz="1100" i="1" dirty="0" err="1" smtClean="0"/>
              <a:t>palmatum</a:t>
            </a:r>
            <a:endParaRPr lang="pt-BR" sz="1100" i="1" dirty="0" smtClean="0"/>
          </a:p>
          <a:p>
            <a:pPr marL="0" lvl="1"/>
            <a:r>
              <a:rPr lang="pt-BR" sz="1100" dirty="0" smtClean="0"/>
              <a:t>1: </a:t>
            </a:r>
            <a:r>
              <a:rPr lang="pt-BR" sz="1100" i="1" dirty="0" err="1" smtClean="0"/>
              <a:t>aesculus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i="1" dirty="0"/>
          </a:p>
          <a:p>
            <a:pPr marL="0" lvl="1"/>
            <a:r>
              <a:rPr lang="pt-BR" sz="1100" dirty="0" smtClean="0"/>
              <a:t>2: </a:t>
            </a:r>
            <a:r>
              <a:rPr lang="pt-BR" sz="1100" i="1" dirty="0" err="1" smtClean="0"/>
              <a:t>cercis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dirty="0"/>
          </a:p>
        </p:txBody>
      </p:sp>
      <p:sp>
        <p:nvSpPr>
          <p:cNvPr id="33" name="Retângulo 32"/>
          <p:cNvSpPr/>
          <p:nvPr/>
        </p:nvSpPr>
        <p:spPr>
          <a:xfrm>
            <a:off x="11456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71584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317121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191839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251967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72222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5526056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672861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931164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853244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312094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492477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12733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732988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4323502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pic>
        <p:nvPicPr>
          <p:cNvPr id="49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7" y="4307562"/>
            <a:ext cx="239999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505594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703626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16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Example</a:t>
            </a:r>
            <a:r>
              <a:rPr lang="pt-BR" dirty="0" smtClean="0"/>
              <a:t>: </a:t>
            </a:r>
            <a:r>
              <a:rPr lang="pt-BR" dirty="0" err="1"/>
              <a:t>Supervised</a:t>
            </a:r>
            <a:r>
              <a:rPr lang="pt-BR" dirty="0"/>
              <a:t> </a:t>
            </a:r>
            <a:r>
              <a:rPr lang="pt-BR" dirty="0" err="1"/>
              <a:t>learning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779662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1" name="Conector de seta reta 10"/>
          <p:cNvCxnSpPr/>
          <p:nvPr/>
        </p:nvCxnSpPr>
        <p:spPr>
          <a:xfrm>
            <a:off x="7128284" y="2478038"/>
            <a:ext cx="0" cy="5257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1115616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44208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444208" y="3003799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Error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115616" y="37958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Label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3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2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92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7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5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07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4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4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38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5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9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1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61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7794612" y="4299942"/>
            <a:ext cx="14579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1100" dirty="0" smtClean="0"/>
              <a:t>0: </a:t>
            </a:r>
            <a:r>
              <a:rPr lang="pt-BR" sz="1100" i="1" dirty="0" err="1"/>
              <a:t>acer</a:t>
            </a:r>
            <a:r>
              <a:rPr lang="pt-BR" sz="1100" i="1" dirty="0"/>
              <a:t> </a:t>
            </a:r>
            <a:r>
              <a:rPr lang="pt-BR" sz="1100" i="1" dirty="0" err="1" smtClean="0"/>
              <a:t>palmatum</a:t>
            </a:r>
            <a:endParaRPr lang="pt-BR" sz="1100" i="1" dirty="0" smtClean="0"/>
          </a:p>
          <a:p>
            <a:pPr marL="0" lvl="1"/>
            <a:r>
              <a:rPr lang="pt-BR" sz="1100" dirty="0" smtClean="0"/>
              <a:t>1: </a:t>
            </a:r>
            <a:r>
              <a:rPr lang="pt-BR" sz="1100" i="1" dirty="0" err="1" smtClean="0"/>
              <a:t>aesculus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i="1" dirty="0"/>
          </a:p>
          <a:p>
            <a:pPr marL="0" lvl="1"/>
            <a:r>
              <a:rPr lang="pt-BR" sz="1100" dirty="0" smtClean="0"/>
              <a:t>2: </a:t>
            </a:r>
            <a:r>
              <a:rPr lang="pt-BR" sz="1100" i="1" dirty="0" err="1" smtClean="0"/>
              <a:t>cercis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dirty="0"/>
          </a:p>
        </p:txBody>
      </p:sp>
      <p:sp>
        <p:nvSpPr>
          <p:cNvPr id="34" name="Retângulo 33"/>
          <p:cNvSpPr/>
          <p:nvPr/>
        </p:nvSpPr>
        <p:spPr>
          <a:xfrm>
            <a:off x="71584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317121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191839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251967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72222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5526056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672861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931164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853244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312094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492477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12733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732988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4323502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pic>
        <p:nvPicPr>
          <p:cNvPr id="49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7" y="4307562"/>
            <a:ext cx="239999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505594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703626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78" y="2039130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502978" y="3911026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84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Example</a:t>
            </a:r>
            <a:r>
              <a:rPr lang="pt-BR" dirty="0" smtClean="0"/>
              <a:t>: </a:t>
            </a:r>
            <a:r>
              <a:rPr lang="pt-BR" dirty="0" err="1"/>
              <a:t>Supervised</a:t>
            </a:r>
            <a:r>
              <a:rPr lang="pt-BR" dirty="0"/>
              <a:t> </a:t>
            </a:r>
            <a:r>
              <a:rPr lang="pt-BR" dirty="0" err="1"/>
              <a:t>learning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779662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>
            <a:endCxn id="6" idx="1"/>
          </p:cNvCxnSpPr>
          <p:nvPr/>
        </p:nvCxnSpPr>
        <p:spPr>
          <a:xfrm>
            <a:off x="2483768" y="2236862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5580112" y="2236862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1115616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44208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444208" y="3003799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Error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115616" y="37958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Label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3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2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92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7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5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07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4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4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38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5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9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1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61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7794612" y="4299942"/>
            <a:ext cx="14579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1100" dirty="0" smtClean="0"/>
              <a:t>0: </a:t>
            </a:r>
            <a:r>
              <a:rPr lang="pt-BR" sz="1100" i="1" dirty="0" err="1"/>
              <a:t>acer</a:t>
            </a:r>
            <a:r>
              <a:rPr lang="pt-BR" sz="1100" i="1" dirty="0"/>
              <a:t> </a:t>
            </a:r>
            <a:r>
              <a:rPr lang="pt-BR" sz="1100" i="1" dirty="0" err="1" smtClean="0"/>
              <a:t>palmatum</a:t>
            </a:r>
            <a:endParaRPr lang="pt-BR" sz="1100" i="1" dirty="0" smtClean="0"/>
          </a:p>
          <a:p>
            <a:pPr marL="0" lvl="1"/>
            <a:r>
              <a:rPr lang="pt-BR" sz="1100" dirty="0" smtClean="0"/>
              <a:t>1: </a:t>
            </a:r>
            <a:r>
              <a:rPr lang="pt-BR" sz="1100" i="1" dirty="0" err="1" smtClean="0"/>
              <a:t>aesculus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i="1" dirty="0"/>
          </a:p>
          <a:p>
            <a:pPr marL="0" lvl="1"/>
            <a:r>
              <a:rPr lang="pt-BR" sz="1100" dirty="0" smtClean="0"/>
              <a:t>2: </a:t>
            </a:r>
            <a:r>
              <a:rPr lang="pt-BR" sz="1100" i="1" dirty="0" err="1" smtClean="0"/>
              <a:t>cercis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dirty="0"/>
          </a:p>
        </p:txBody>
      </p:sp>
      <p:sp>
        <p:nvSpPr>
          <p:cNvPr id="34" name="Retângulo 33"/>
          <p:cNvSpPr/>
          <p:nvPr/>
        </p:nvSpPr>
        <p:spPr>
          <a:xfrm>
            <a:off x="71584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317121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191839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251967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72222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5526056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672861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931164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853244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312094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492477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12733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732988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4323502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pic>
        <p:nvPicPr>
          <p:cNvPr id="49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7" y="4307562"/>
            <a:ext cx="239999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505594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703626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78" y="2039130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502978" y="3911026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7902967" y="2111094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15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Example</a:t>
            </a:r>
            <a:r>
              <a:rPr lang="pt-BR" dirty="0" smtClean="0"/>
              <a:t>: </a:t>
            </a:r>
            <a:r>
              <a:rPr lang="pt-BR" dirty="0" err="1"/>
              <a:t>Supervised</a:t>
            </a:r>
            <a:r>
              <a:rPr lang="pt-BR" dirty="0"/>
              <a:t> </a:t>
            </a:r>
            <a:r>
              <a:rPr lang="pt-BR" dirty="0" err="1"/>
              <a:t>learning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779662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>
            <a:endCxn id="6" idx="1"/>
          </p:cNvCxnSpPr>
          <p:nvPr/>
        </p:nvCxnSpPr>
        <p:spPr>
          <a:xfrm>
            <a:off x="2483768" y="2236862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5580112" y="2236862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1115616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44208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444208" y="3003799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Error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115616" y="37958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Label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3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2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92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7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5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07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4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4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38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5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9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1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61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7794612" y="4299942"/>
            <a:ext cx="14579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1100" dirty="0" smtClean="0"/>
              <a:t>0: </a:t>
            </a:r>
            <a:r>
              <a:rPr lang="pt-BR" sz="1100" i="1" dirty="0" err="1"/>
              <a:t>acer</a:t>
            </a:r>
            <a:r>
              <a:rPr lang="pt-BR" sz="1100" i="1" dirty="0"/>
              <a:t> </a:t>
            </a:r>
            <a:r>
              <a:rPr lang="pt-BR" sz="1100" i="1" dirty="0" err="1" smtClean="0"/>
              <a:t>palmatum</a:t>
            </a:r>
            <a:endParaRPr lang="pt-BR" sz="1100" i="1" dirty="0" smtClean="0"/>
          </a:p>
          <a:p>
            <a:pPr marL="0" lvl="1"/>
            <a:r>
              <a:rPr lang="pt-BR" sz="1100" dirty="0" smtClean="0"/>
              <a:t>1: </a:t>
            </a:r>
            <a:r>
              <a:rPr lang="pt-BR" sz="1100" i="1" dirty="0" err="1" smtClean="0"/>
              <a:t>aesculus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i="1" dirty="0"/>
          </a:p>
          <a:p>
            <a:pPr marL="0" lvl="1"/>
            <a:r>
              <a:rPr lang="pt-BR" sz="1100" dirty="0" smtClean="0"/>
              <a:t>2: </a:t>
            </a:r>
            <a:r>
              <a:rPr lang="pt-BR" sz="1100" i="1" dirty="0" err="1" smtClean="0"/>
              <a:t>cercis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dirty="0"/>
          </a:p>
        </p:txBody>
      </p:sp>
      <p:sp>
        <p:nvSpPr>
          <p:cNvPr id="34" name="Retângulo 33"/>
          <p:cNvSpPr/>
          <p:nvPr/>
        </p:nvSpPr>
        <p:spPr>
          <a:xfrm>
            <a:off x="71584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317121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191839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251967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72222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5526056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672861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931164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853244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312094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492477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12733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732988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4323502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pic>
        <p:nvPicPr>
          <p:cNvPr id="49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7" y="4307562"/>
            <a:ext cx="239999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505594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703626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78" y="2039130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502978" y="3911026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7902967" y="2111094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55" name="Conector angulado 54"/>
          <p:cNvCxnSpPr/>
          <p:nvPr/>
        </p:nvCxnSpPr>
        <p:spPr>
          <a:xfrm flipV="1">
            <a:off x="2483768" y="3486150"/>
            <a:ext cx="4644516" cy="5509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>
            <a:off x="7128284" y="2478038"/>
            <a:ext cx="0" cy="5257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ângulo 56"/>
          <p:cNvSpPr/>
          <p:nvPr/>
        </p:nvSpPr>
        <p:spPr>
          <a:xfrm>
            <a:off x="7931164" y="3118939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&gt; 0,0</a:t>
            </a:r>
            <a:endParaRPr lang="pt-BR" sz="1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93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Example</a:t>
            </a:r>
            <a:r>
              <a:rPr lang="pt-BR" dirty="0" smtClean="0"/>
              <a:t>: </a:t>
            </a:r>
            <a:r>
              <a:rPr lang="pt-BR" dirty="0" err="1"/>
              <a:t>Supervised</a:t>
            </a:r>
            <a:r>
              <a:rPr lang="pt-BR" dirty="0"/>
              <a:t> </a:t>
            </a:r>
            <a:r>
              <a:rPr lang="pt-BR" dirty="0" err="1"/>
              <a:t>learning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779662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>
            <a:endCxn id="6" idx="1"/>
          </p:cNvCxnSpPr>
          <p:nvPr/>
        </p:nvCxnSpPr>
        <p:spPr>
          <a:xfrm>
            <a:off x="2483768" y="2236862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5580112" y="2236862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1115616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44208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444208" y="3003799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Error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115616" y="37958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Label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3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2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92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7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5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07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4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4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38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5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9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1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61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7794612" y="4299942"/>
            <a:ext cx="14579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1100" dirty="0" smtClean="0"/>
              <a:t>0: </a:t>
            </a:r>
            <a:r>
              <a:rPr lang="pt-BR" sz="1100" i="1" dirty="0" err="1"/>
              <a:t>acer</a:t>
            </a:r>
            <a:r>
              <a:rPr lang="pt-BR" sz="1100" i="1" dirty="0"/>
              <a:t> </a:t>
            </a:r>
            <a:r>
              <a:rPr lang="pt-BR" sz="1100" i="1" dirty="0" err="1" smtClean="0"/>
              <a:t>palmatum</a:t>
            </a:r>
            <a:endParaRPr lang="pt-BR" sz="1100" i="1" dirty="0" smtClean="0"/>
          </a:p>
          <a:p>
            <a:pPr marL="0" lvl="1"/>
            <a:r>
              <a:rPr lang="pt-BR" sz="1100" dirty="0" smtClean="0"/>
              <a:t>1: </a:t>
            </a:r>
            <a:r>
              <a:rPr lang="pt-BR" sz="1100" i="1" dirty="0" err="1" smtClean="0"/>
              <a:t>aesculus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i="1" dirty="0"/>
          </a:p>
          <a:p>
            <a:pPr marL="0" lvl="1"/>
            <a:r>
              <a:rPr lang="pt-BR" sz="1100" dirty="0" smtClean="0"/>
              <a:t>2: </a:t>
            </a:r>
            <a:r>
              <a:rPr lang="pt-BR" sz="1100" i="1" dirty="0" err="1" smtClean="0"/>
              <a:t>cercis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dirty="0"/>
          </a:p>
        </p:txBody>
      </p:sp>
      <p:sp>
        <p:nvSpPr>
          <p:cNvPr id="34" name="Retângulo 33"/>
          <p:cNvSpPr/>
          <p:nvPr/>
        </p:nvSpPr>
        <p:spPr>
          <a:xfrm>
            <a:off x="71584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317121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191839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251967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72222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5526056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672861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931164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853244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312094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492477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12733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732988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4323502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pic>
        <p:nvPicPr>
          <p:cNvPr id="49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7" y="4307562"/>
            <a:ext cx="239999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505594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703626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78" y="2039130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502978" y="3911026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7902967" y="2111094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55" name="Conector angulado 54"/>
          <p:cNvCxnSpPr/>
          <p:nvPr/>
        </p:nvCxnSpPr>
        <p:spPr>
          <a:xfrm flipV="1">
            <a:off x="2483768" y="3486150"/>
            <a:ext cx="4644516" cy="5509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>
            <a:off x="7128284" y="2478038"/>
            <a:ext cx="0" cy="5257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ângulo 56"/>
          <p:cNvSpPr/>
          <p:nvPr/>
        </p:nvSpPr>
        <p:spPr>
          <a:xfrm>
            <a:off x="7931164" y="3118939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&gt; 0,0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59" name="Conector angulado 58"/>
          <p:cNvCxnSpPr/>
          <p:nvPr/>
        </p:nvCxnSpPr>
        <p:spPr>
          <a:xfrm rot="10800000">
            <a:off x="4391980" y="2694062"/>
            <a:ext cx="2052228" cy="5509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tângulo 59"/>
          <p:cNvSpPr/>
          <p:nvPr/>
        </p:nvSpPr>
        <p:spPr>
          <a:xfrm>
            <a:off x="4716016" y="2787774"/>
            <a:ext cx="1728192" cy="457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r>
              <a:rPr lang="pt-BR" sz="1400" i="1" dirty="0" err="1" smtClean="0">
                <a:solidFill>
                  <a:schemeClr val="tx1"/>
                </a:solidFill>
              </a:rPr>
              <a:t>Error</a:t>
            </a:r>
            <a:r>
              <a:rPr lang="pt-BR" sz="1400" i="1" dirty="0" smtClean="0">
                <a:solidFill>
                  <a:schemeClr val="tx1"/>
                </a:solidFill>
              </a:rPr>
              <a:t> &gt; 0,0: </a:t>
            </a:r>
          </a:p>
          <a:p>
            <a:r>
              <a:rPr lang="pt-BR" sz="1400" i="1" dirty="0" smtClean="0">
                <a:solidFill>
                  <a:schemeClr val="tx1"/>
                </a:solidFill>
              </a:rPr>
              <a:t> </a:t>
            </a:r>
            <a:r>
              <a:rPr lang="pt-BR" sz="1400" i="1" dirty="0">
                <a:solidFill>
                  <a:schemeClr val="tx1"/>
                </a:solidFill>
              </a:rPr>
              <a:t>   </a:t>
            </a:r>
            <a:r>
              <a:rPr lang="pt-BR" sz="1400" i="1" dirty="0" err="1" smtClean="0">
                <a:solidFill>
                  <a:schemeClr val="tx1"/>
                </a:solidFill>
              </a:rPr>
              <a:t>Adjust</a:t>
            </a:r>
            <a:r>
              <a:rPr lang="pt-BR" sz="1400" i="1" dirty="0" smtClean="0">
                <a:solidFill>
                  <a:schemeClr val="tx1"/>
                </a:solidFill>
              </a:rPr>
              <a:t> </a:t>
            </a:r>
            <a:r>
              <a:rPr lang="pt-BR" sz="1400" i="1" dirty="0" err="1">
                <a:solidFill>
                  <a:schemeClr val="tx1"/>
                </a:solidFill>
              </a:rPr>
              <a:t>the</a:t>
            </a:r>
            <a:r>
              <a:rPr lang="pt-BR" sz="1400" i="1" dirty="0">
                <a:solidFill>
                  <a:schemeClr val="tx1"/>
                </a:solidFill>
              </a:rPr>
              <a:t> </a:t>
            </a:r>
            <a:r>
              <a:rPr lang="pt-BR" sz="1400" i="1" dirty="0" err="1" smtClean="0">
                <a:solidFill>
                  <a:schemeClr val="tx1"/>
                </a:solidFill>
              </a:rPr>
              <a:t>model</a:t>
            </a:r>
            <a:endParaRPr lang="pt-BR" sz="1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8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Example</a:t>
            </a:r>
            <a:r>
              <a:rPr lang="pt-BR" dirty="0" smtClean="0"/>
              <a:t>: </a:t>
            </a:r>
            <a:r>
              <a:rPr lang="pt-BR" dirty="0" err="1"/>
              <a:t>Supervised</a:t>
            </a:r>
            <a:r>
              <a:rPr lang="pt-BR" dirty="0"/>
              <a:t> </a:t>
            </a:r>
            <a:r>
              <a:rPr lang="pt-BR" dirty="0" err="1"/>
              <a:t>learning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779662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>
            <a:endCxn id="6" idx="1"/>
          </p:cNvCxnSpPr>
          <p:nvPr/>
        </p:nvCxnSpPr>
        <p:spPr>
          <a:xfrm>
            <a:off x="2483768" y="2236862"/>
            <a:ext cx="720080" cy="0"/>
          </a:xfrm>
          <a:prstGeom prst="straightConnector1">
            <a:avLst/>
          </a:prstGeom>
          <a:ln w="285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5580112" y="2236862"/>
            <a:ext cx="864096" cy="0"/>
          </a:xfrm>
          <a:prstGeom prst="straightConnector1">
            <a:avLst/>
          </a:prstGeom>
          <a:ln w="285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1115616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44208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444208" y="3003799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Error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115616" y="37958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Label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6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3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2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92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7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5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07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50" y="2039130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4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38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5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9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1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61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7794612" y="4299942"/>
            <a:ext cx="14579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1100" dirty="0" smtClean="0"/>
              <a:t>0: </a:t>
            </a:r>
            <a:r>
              <a:rPr lang="pt-BR" sz="1100" i="1" dirty="0" err="1"/>
              <a:t>acer</a:t>
            </a:r>
            <a:r>
              <a:rPr lang="pt-BR" sz="1100" i="1" dirty="0"/>
              <a:t> </a:t>
            </a:r>
            <a:r>
              <a:rPr lang="pt-BR" sz="1100" i="1" dirty="0" err="1" smtClean="0"/>
              <a:t>palmatum</a:t>
            </a:r>
            <a:endParaRPr lang="pt-BR" sz="1100" i="1" dirty="0" smtClean="0"/>
          </a:p>
          <a:p>
            <a:pPr marL="0" lvl="1"/>
            <a:r>
              <a:rPr lang="pt-BR" sz="1100" dirty="0" smtClean="0"/>
              <a:t>1: </a:t>
            </a:r>
            <a:r>
              <a:rPr lang="pt-BR" sz="1100" i="1" dirty="0" err="1" smtClean="0"/>
              <a:t>aesculus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i="1" dirty="0"/>
          </a:p>
          <a:p>
            <a:pPr marL="0" lvl="1"/>
            <a:r>
              <a:rPr lang="pt-BR" sz="1100" dirty="0" smtClean="0"/>
              <a:t>2: </a:t>
            </a:r>
            <a:r>
              <a:rPr lang="pt-BR" sz="1100" i="1" dirty="0" err="1" smtClean="0"/>
              <a:t>cercis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dirty="0"/>
          </a:p>
        </p:txBody>
      </p:sp>
      <p:sp>
        <p:nvSpPr>
          <p:cNvPr id="33" name="Retângulo 32"/>
          <p:cNvSpPr/>
          <p:nvPr/>
        </p:nvSpPr>
        <p:spPr>
          <a:xfrm>
            <a:off x="11456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317121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191839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251967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72222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5526056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672861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931164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853244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312094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492477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12733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732988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4323502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pic>
        <p:nvPicPr>
          <p:cNvPr id="49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7" y="4307562"/>
            <a:ext cx="239999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505594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703626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502978" y="3911026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7902967" y="2111094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55" name="Conector angulado 54"/>
          <p:cNvCxnSpPr/>
          <p:nvPr/>
        </p:nvCxnSpPr>
        <p:spPr>
          <a:xfrm flipV="1">
            <a:off x="2483768" y="3486150"/>
            <a:ext cx="4644516" cy="550912"/>
          </a:xfrm>
          <a:prstGeom prst="bentConnector2">
            <a:avLst/>
          </a:prstGeom>
          <a:ln w="285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>
            <a:off x="7128284" y="2478038"/>
            <a:ext cx="0" cy="525760"/>
          </a:xfrm>
          <a:prstGeom prst="straightConnector1">
            <a:avLst/>
          </a:prstGeom>
          <a:ln w="285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ângulo 56"/>
          <p:cNvSpPr/>
          <p:nvPr/>
        </p:nvSpPr>
        <p:spPr>
          <a:xfrm>
            <a:off x="7931164" y="3118939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58" name="Conector reto 57"/>
          <p:cNvCxnSpPr/>
          <p:nvPr/>
        </p:nvCxnSpPr>
        <p:spPr>
          <a:xfrm flipH="1">
            <a:off x="114569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66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Example</a:t>
            </a:r>
            <a:r>
              <a:rPr lang="pt-BR" dirty="0" smtClean="0"/>
              <a:t>: </a:t>
            </a:r>
            <a:r>
              <a:rPr lang="pt-BR" dirty="0" err="1"/>
              <a:t>Supervised</a:t>
            </a:r>
            <a:r>
              <a:rPr lang="pt-BR" dirty="0"/>
              <a:t> </a:t>
            </a:r>
            <a:r>
              <a:rPr lang="pt-BR" dirty="0" err="1"/>
              <a:t>learning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779662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>
            <a:endCxn id="6" idx="1"/>
          </p:cNvCxnSpPr>
          <p:nvPr/>
        </p:nvCxnSpPr>
        <p:spPr>
          <a:xfrm>
            <a:off x="2483768" y="2236862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5580112" y="2236862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1115616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44208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444208" y="3003799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Error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115616" y="37958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Label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6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3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2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92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7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5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07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50" y="2039130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4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38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5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9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1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61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7794612" y="4299942"/>
            <a:ext cx="14579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1100" dirty="0" smtClean="0"/>
              <a:t>0: </a:t>
            </a:r>
            <a:r>
              <a:rPr lang="pt-BR" sz="1100" i="1" dirty="0" err="1"/>
              <a:t>acer</a:t>
            </a:r>
            <a:r>
              <a:rPr lang="pt-BR" sz="1100" i="1" dirty="0"/>
              <a:t> </a:t>
            </a:r>
            <a:r>
              <a:rPr lang="pt-BR" sz="1100" i="1" dirty="0" err="1" smtClean="0"/>
              <a:t>palmatum</a:t>
            </a:r>
            <a:endParaRPr lang="pt-BR" sz="1100" i="1" dirty="0" smtClean="0"/>
          </a:p>
          <a:p>
            <a:pPr marL="0" lvl="1"/>
            <a:r>
              <a:rPr lang="pt-BR" sz="1100" dirty="0" smtClean="0"/>
              <a:t>1: </a:t>
            </a:r>
            <a:r>
              <a:rPr lang="pt-BR" sz="1100" i="1" dirty="0" err="1" smtClean="0"/>
              <a:t>aesculus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i="1" dirty="0"/>
          </a:p>
          <a:p>
            <a:pPr marL="0" lvl="1"/>
            <a:r>
              <a:rPr lang="pt-BR" sz="1100" dirty="0" smtClean="0"/>
              <a:t>2: </a:t>
            </a:r>
            <a:r>
              <a:rPr lang="pt-BR" sz="1100" i="1" dirty="0" err="1" smtClean="0"/>
              <a:t>cercis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dirty="0"/>
          </a:p>
        </p:txBody>
      </p:sp>
      <p:sp>
        <p:nvSpPr>
          <p:cNvPr id="33" name="Retângulo 32"/>
          <p:cNvSpPr/>
          <p:nvPr/>
        </p:nvSpPr>
        <p:spPr>
          <a:xfrm>
            <a:off x="11456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317121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191839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251967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72222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5526056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672861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931164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853244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312094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492477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12733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732988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4323502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pic>
        <p:nvPicPr>
          <p:cNvPr id="49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7" y="4307562"/>
            <a:ext cx="239999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505594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703626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502978" y="3911026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7902967" y="2111094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55" name="Conector angulado 54"/>
          <p:cNvCxnSpPr/>
          <p:nvPr/>
        </p:nvCxnSpPr>
        <p:spPr>
          <a:xfrm flipV="1">
            <a:off x="2483768" y="3486150"/>
            <a:ext cx="4644516" cy="550912"/>
          </a:xfrm>
          <a:prstGeom prst="bentConnector2">
            <a:avLst/>
          </a:prstGeom>
          <a:ln w="285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>
            <a:off x="7128284" y="2478038"/>
            <a:ext cx="0" cy="525760"/>
          </a:xfrm>
          <a:prstGeom prst="straightConnector1">
            <a:avLst/>
          </a:prstGeom>
          <a:ln w="285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ângulo 56"/>
          <p:cNvSpPr/>
          <p:nvPr/>
        </p:nvSpPr>
        <p:spPr>
          <a:xfrm>
            <a:off x="7931164" y="3118939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10" name="Conector reto 9"/>
          <p:cNvCxnSpPr/>
          <p:nvPr/>
        </p:nvCxnSpPr>
        <p:spPr>
          <a:xfrm flipH="1">
            <a:off x="114569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1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Digital </a:t>
            </a:r>
            <a:r>
              <a:rPr lang="pt-BR" dirty="0" err="1"/>
              <a:t>images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6" name="Picture 2" descr="D:\UFV\Dev\per2020-sin392\sampling\arvore_512x512_ok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144" y="1419614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riângulo isósceles 7"/>
          <p:cNvSpPr/>
          <p:nvPr/>
        </p:nvSpPr>
        <p:spPr>
          <a:xfrm rot="5400000" flipH="1">
            <a:off x="5850144" y="1365614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Triângulo isósceles 8"/>
          <p:cNvSpPr/>
          <p:nvPr/>
        </p:nvSpPr>
        <p:spPr>
          <a:xfrm rot="10800000" flipH="1">
            <a:off x="2736144" y="4479974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411760" y="2595066"/>
            <a:ext cx="36000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4154241" y="1023590"/>
            <a:ext cx="0" cy="3600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rma livre 11"/>
          <p:cNvSpPr/>
          <p:nvPr/>
        </p:nvSpPr>
        <p:spPr>
          <a:xfrm>
            <a:off x="4152900" y="2053491"/>
            <a:ext cx="2425700" cy="530959"/>
          </a:xfrm>
          <a:custGeom>
            <a:avLst/>
            <a:gdLst>
              <a:gd name="connsiteX0" fmla="*/ 0 w 2425700"/>
              <a:gd name="connsiteY0" fmla="*/ 530959 h 530959"/>
              <a:gd name="connsiteX1" fmla="*/ 1428750 w 2425700"/>
              <a:gd name="connsiteY1" fmla="*/ 3909 h 530959"/>
              <a:gd name="connsiteX2" fmla="*/ 2425700 w 2425700"/>
              <a:gd name="connsiteY2" fmla="*/ 276959 h 530959"/>
              <a:gd name="connsiteX3" fmla="*/ 2425700 w 2425700"/>
              <a:gd name="connsiteY3" fmla="*/ 276959 h 53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530959">
                <a:moveTo>
                  <a:pt x="0" y="530959"/>
                </a:moveTo>
                <a:cubicBezTo>
                  <a:pt x="512233" y="288600"/>
                  <a:pt x="1024467" y="46242"/>
                  <a:pt x="1428750" y="3909"/>
                </a:cubicBezTo>
                <a:cubicBezTo>
                  <a:pt x="1833033" y="-38424"/>
                  <a:pt x="2425700" y="276959"/>
                  <a:pt x="2425700" y="276959"/>
                </a:cubicBezTo>
                <a:lnTo>
                  <a:pt x="2425700" y="276959"/>
                </a:ln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802061" y="746591"/>
            <a:ext cx="754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 smtClean="0"/>
              <a:t>column</a:t>
            </a:r>
            <a:r>
              <a:rPr lang="pt-BR" sz="1200" dirty="0" smtClean="0"/>
              <a:t> y</a:t>
            </a:r>
            <a:endParaRPr lang="pt-BR" sz="1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882320" y="2456566"/>
            <a:ext cx="529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 err="1" smtClean="0"/>
              <a:t>row</a:t>
            </a:r>
            <a:r>
              <a:rPr lang="pt-BR" sz="1200" dirty="0" smtClean="0"/>
              <a:t> x</a:t>
            </a:r>
            <a:endParaRPr lang="pt-BR" sz="12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300192" y="2355726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 smtClean="0"/>
              <a:t>f</a:t>
            </a:r>
            <a:r>
              <a:rPr lang="pt-BR" sz="1200" dirty="0" smtClean="0"/>
              <a:t>(</a:t>
            </a:r>
            <a:r>
              <a:rPr lang="pt-BR" sz="1200" i="1" dirty="0" smtClean="0"/>
              <a:t>x, y</a:t>
            </a:r>
            <a:r>
              <a:rPr lang="pt-BR" sz="1200" dirty="0" smtClean="0"/>
              <a:t>) = I</a:t>
            </a:r>
            <a:endParaRPr lang="pt-BR" sz="12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251520" y="3556284"/>
            <a:ext cx="13753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 </a:t>
            </a:r>
            <a:r>
              <a:rPr lang="pt-BR" dirty="0" err="1" smtClean="0"/>
              <a:t>rows</a:t>
            </a:r>
            <a:endParaRPr lang="pt-BR" dirty="0" smtClean="0"/>
          </a:p>
          <a:p>
            <a:r>
              <a:rPr lang="pt-BR" dirty="0" smtClean="0"/>
              <a:t>N </a:t>
            </a:r>
            <a:r>
              <a:rPr lang="pt-BR" dirty="0" err="1" smtClean="0"/>
              <a:t>columns</a:t>
            </a:r>
            <a:endParaRPr lang="pt-BR" dirty="0" smtClean="0"/>
          </a:p>
          <a:p>
            <a:r>
              <a:rPr lang="pt-BR" dirty="0" smtClean="0"/>
              <a:t>M × N pixels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1819931" y="746591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 smtClean="0"/>
              <a:t>origin</a:t>
            </a:r>
            <a:r>
              <a:rPr lang="pt-BR" sz="1200" dirty="0" smtClean="0"/>
              <a:t> (0, 0)</a:t>
            </a:r>
            <a:endParaRPr lang="pt-BR" sz="1200" dirty="0"/>
          </a:p>
        </p:txBody>
      </p:sp>
      <p:cxnSp>
        <p:nvCxnSpPr>
          <p:cNvPr id="18" name="Conector de seta reta 17"/>
          <p:cNvCxnSpPr/>
          <p:nvPr/>
        </p:nvCxnSpPr>
        <p:spPr>
          <a:xfrm>
            <a:off x="2411760" y="1023590"/>
            <a:ext cx="396384" cy="39602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114058"/>
              </p:ext>
            </p:extLst>
          </p:nvPr>
        </p:nvGraphicFramePr>
        <p:xfrm>
          <a:off x="2411760" y="1239614"/>
          <a:ext cx="3456384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384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sz="1050" b="0" i="1" dirty="0" smtClean="0">
                          <a:solidFill>
                            <a:schemeClr val="tx1"/>
                          </a:solidFill>
                        </a:rPr>
                        <a:t>N-1</a:t>
                      </a:r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9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1" i="1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pt-BR" sz="105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i="1" dirty="0" smtClean="0">
                          <a:solidFill>
                            <a:schemeClr val="tx1"/>
                          </a:solidFill>
                        </a:rPr>
                        <a:t>M-1</a:t>
                      </a:r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b="1" i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pt-BR" sz="105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5868144" y="3961060"/>
            <a:ext cx="3275856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err="1" smtClean="0"/>
              <a:t>Intensity</a:t>
            </a:r>
            <a:r>
              <a:rPr lang="pt-BR" sz="1600" dirty="0" smtClean="0"/>
              <a:t> </a:t>
            </a:r>
            <a:r>
              <a:rPr lang="pt-BR" sz="1600" dirty="0" err="1" smtClean="0"/>
              <a:t>image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77682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Example</a:t>
            </a:r>
            <a:r>
              <a:rPr lang="pt-BR" dirty="0" smtClean="0"/>
              <a:t>: </a:t>
            </a:r>
            <a:r>
              <a:rPr lang="pt-BR" dirty="0" err="1"/>
              <a:t>Supervised</a:t>
            </a:r>
            <a:r>
              <a:rPr lang="pt-BR" dirty="0"/>
              <a:t> </a:t>
            </a:r>
            <a:r>
              <a:rPr lang="pt-BR" dirty="0" err="1"/>
              <a:t>learning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779662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>
            <a:endCxn id="6" idx="1"/>
          </p:cNvCxnSpPr>
          <p:nvPr/>
        </p:nvCxnSpPr>
        <p:spPr>
          <a:xfrm>
            <a:off x="2483768" y="2236862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5580112" y="2236862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1115616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44208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444208" y="3003799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Error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115616" y="37958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Label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6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3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2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92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7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5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07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50" y="2039130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4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38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5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9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1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61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7794612" y="4299942"/>
            <a:ext cx="14579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1100" dirty="0" smtClean="0"/>
              <a:t>0: </a:t>
            </a:r>
            <a:r>
              <a:rPr lang="pt-BR" sz="1100" i="1" dirty="0" err="1"/>
              <a:t>acer</a:t>
            </a:r>
            <a:r>
              <a:rPr lang="pt-BR" sz="1100" i="1" dirty="0"/>
              <a:t> </a:t>
            </a:r>
            <a:r>
              <a:rPr lang="pt-BR" sz="1100" i="1" dirty="0" err="1" smtClean="0"/>
              <a:t>palmatum</a:t>
            </a:r>
            <a:endParaRPr lang="pt-BR" sz="1100" i="1" dirty="0" smtClean="0"/>
          </a:p>
          <a:p>
            <a:pPr marL="0" lvl="1"/>
            <a:r>
              <a:rPr lang="pt-BR" sz="1100" dirty="0" smtClean="0"/>
              <a:t>1: </a:t>
            </a:r>
            <a:r>
              <a:rPr lang="pt-BR" sz="1100" i="1" dirty="0" err="1" smtClean="0"/>
              <a:t>aesculus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i="1" dirty="0"/>
          </a:p>
          <a:p>
            <a:pPr marL="0" lvl="1"/>
            <a:r>
              <a:rPr lang="pt-BR" sz="1100" dirty="0" smtClean="0"/>
              <a:t>2: </a:t>
            </a:r>
            <a:r>
              <a:rPr lang="pt-BR" sz="1100" i="1" dirty="0" err="1" smtClean="0"/>
              <a:t>cercis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dirty="0"/>
          </a:p>
        </p:txBody>
      </p:sp>
      <p:sp>
        <p:nvSpPr>
          <p:cNvPr id="33" name="Retângulo 32"/>
          <p:cNvSpPr/>
          <p:nvPr/>
        </p:nvSpPr>
        <p:spPr>
          <a:xfrm>
            <a:off x="11456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317121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191839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251967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72222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5526056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672861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931164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853244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312094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492477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12733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732988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4323502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pic>
        <p:nvPicPr>
          <p:cNvPr id="49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7" y="4307562"/>
            <a:ext cx="239999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505594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703626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502978" y="3911026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7902967" y="2111094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55" name="Conector angulado 54"/>
          <p:cNvCxnSpPr/>
          <p:nvPr/>
        </p:nvCxnSpPr>
        <p:spPr>
          <a:xfrm flipV="1">
            <a:off x="2483768" y="3486150"/>
            <a:ext cx="4644516" cy="5509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>
            <a:off x="7128284" y="2478038"/>
            <a:ext cx="0" cy="5257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ângulo 56"/>
          <p:cNvSpPr/>
          <p:nvPr/>
        </p:nvSpPr>
        <p:spPr>
          <a:xfrm>
            <a:off x="7931164" y="3118939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&gt; 0,0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10" name="Conector reto 9"/>
          <p:cNvCxnSpPr/>
          <p:nvPr/>
        </p:nvCxnSpPr>
        <p:spPr>
          <a:xfrm flipH="1">
            <a:off x="114569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80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Example</a:t>
            </a:r>
            <a:r>
              <a:rPr lang="pt-BR" dirty="0" smtClean="0"/>
              <a:t>: </a:t>
            </a:r>
            <a:r>
              <a:rPr lang="pt-BR" dirty="0" err="1"/>
              <a:t>Supervised</a:t>
            </a:r>
            <a:r>
              <a:rPr lang="pt-BR" dirty="0"/>
              <a:t> </a:t>
            </a:r>
            <a:r>
              <a:rPr lang="pt-BR" dirty="0" err="1"/>
              <a:t>learning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779662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>
            <a:endCxn id="6" idx="1"/>
          </p:cNvCxnSpPr>
          <p:nvPr/>
        </p:nvCxnSpPr>
        <p:spPr>
          <a:xfrm>
            <a:off x="2483768" y="2236862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5580112" y="2236862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1115616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44208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444208" y="3003799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Error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115616" y="37958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Label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6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3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2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92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7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5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07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50" y="2039130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4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38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5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9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1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61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7794612" y="4299942"/>
            <a:ext cx="14579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1100" dirty="0" smtClean="0"/>
              <a:t>0: </a:t>
            </a:r>
            <a:r>
              <a:rPr lang="pt-BR" sz="1100" i="1" dirty="0" err="1"/>
              <a:t>acer</a:t>
            </a:r>
            <a:r>
              <a:rPr lang="pt-BR" sz="1100" i="1" dirty="0"/>
              <a:t> </a:t>
            </a:r>
            <a:r>
              <a:rPr lang="pt-BR" sz="1100" i="1" dirty="0" err="1" smtClean="0"/>
              <a:t>palmatum</a:t>
            </a:r>
            <a:endParaRPr lang="pt-BR" sz="1100" i="1" dirty="0" smtClean="0"/>
          </a:p>
          <a:p>
            <a:pPr marL="0" lvl="1"/>
            <a:r>
              <a:rPr lang="pt-BR" sz="1100" dirty="0" smtClean="0"/>
              <a:t>1: </a:t>
            </a:r>
            <a:r>
              <a:rPr lang="pt-BR" sz="1100" i="1" dirty="0" err="1" smtClean="0"/>
              <a:t>aesculus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i="1" dirty="0"/>
          </a:p>
          <a:p>
            <a:pPr marL="0" lvl="1"/>
            <a:r>
              <a:rPr lang="pt-BR" sz="1100" dirty="0" smtClean="0"/>
              <a:t>2: </a:t>
            </a:r>
            <a:r>
              <a:rPr lang="pt-BR" sz="1100" i="1" dirty="0" err="1" smtClean="0"/>
              <a:t>cercis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dirty="0"/>
          </a:p>
        </p:txBody>
      </p:sp>
      <p:sp>
        <p:nvSpPr>
          <p:cNvPr id="33" name="Retângulo 32"/>
          <p:cNvSpPr/>
          <p:nvPr/>
        </p:nvSpPr>
        <p:spPr>
          <a:xfrm>
            <a:off x="11456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317121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191839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251967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72222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5526056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672861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931164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853244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312094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492477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12733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732988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4323502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pic>
        <p:nvPicPr>
          <p:cNvPr id="49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7" y="4307562"/>
            <a:ext cx="239999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505594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703626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502978" y="3911026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7902967" y="2111094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55" name="Conector angulado 54"/>
          <p:cNvCxnSpPr/>
          <p:nvPr/>
        </p:nvCxnSpPr>
        <p:spPr>
          <a:xfrm flipV="1">
            <a:off x="2483768" y="3486150"/>
            <a:ext cx="4644516" cy="5509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>
            <a:off x="7128284" y="2478038"/>
            <a:ext cx="0" cy="5257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ângulo 56"/>
          <p:cNvSpPr/>
          <p:nvPr/>
        </p:nvSpPr>
        <p:spPr>
          <a:xfrm>
            <a:off x="7931164" y="3118939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&gt; 0,0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10" name="Conector reto 9"/>
          <p:cNvCxnSpPr/>
          <p:nvPr/>
        </p:nvCxnSpPr>
        <p:spPr>
          <a:xfrm flipH="1">
            <a:off x="114569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angulado 51"/>
          <p:cNvCxnSpPr/>
          <p:nvPr/>
        </p:nvCxnSpPr>
        <p:spPr>
          <a:xfrm rot="10800000">
            <a:off x="4391980" y="2694062"/>
            <a:ext cx="2052228" cy="5509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 57"/>
          <p:cNvSpPr/>
          <p:nvPr/>
        </p:nvSpPr>
        <p:spPr>
          <a:xfrm>
            <a:off x="4716016" y="2787774"/>
            <a:ext cx="1728192" cy="457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r>
              <a:rPr lang="pt-BR" sz="1400" i="1" dirty="0" err="1" smtClean="0">
                <a:solidFill>
                  <a:schemeClr val="tx1"/>
                </a:solidFill>
              </a:rPr>
              <a:t>Error</a:t>
            </a:r>
            <a:r>
              <a:rPr lang="pt-BR" sz="1400" i="1" dirty="0" smtClean="0">
                <a:solidFill>
                  <a:schemeClr val="tx1"/>
                </a:solidFill>
              </a:rPr>
              <a:t> &gt; 0,0: </a:t>
            </a:r>
          </a:p>
          <a:p>
            <a:r>
              <a:rPr lang="pt-BR" sz="1400" i="1" dirty="0" smtClean="0">
                <a:solidFill>
                  <a:schemeClr val="tx1"/>
                </a:solidFill>
              </a:rPr>
              <a:t>    </a:t>
            </a:r>
            <a:r>
              <a:rPr lang="pt-BR" sz="1400" i="1" dirty="0" err="1">
                <a:solidFill>
                  <a:schemeClr val="tx1"/>
                </a:solidFill>
              </a:rPr>
              <a:t>Adjust</a:t>
            </a:r>
            <a:r>
              <a:rPr lang="pt-BR" sz="1400" i="1" dirty="0">
                <a:solidFill>
                  <a:schemeClr val="tx1"/>
                </a:solidFill>
              </a:rPr>
              <a:t> </a:t>
            </a:r>
            <a:r>
              <a:rPr lang="pt-BR" sz="1400" i="1" dirty="0" err="1">
                <a:solidFill>
                  <a:schemeClr val="tx1"/>
                </a:solidFill>
              </a:rPr>
              <a:t>the</a:t>
            </a:r>
            <a:r>
              <a:rPr lang="pt-BR" sz="1400" i="1" dirty="0">
                <a:solidFill>
                  <a:schemeClr val="tx1"/>
                </a:solidFill>
              </a:rPr>
              <a:t> </a:t>
            </a:r>
            <a:r>
              <a:rPr lang="pt-BR" sz="1400" i="1" dirty="0" err="1">
                <a:solidFill>
                  <a:schemeClr val="tx1"/>
                </a:solidFill>
              </a:rPr>
              <a:t>model</a:t>
            </a:r>
            <a:endParaRPr lang="pt-BR" sz="1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91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Example</a:t>
            </a:r>
            <a:r>
              <a:rPr lang="pt-BR" dirty="0" smtClean="0"/>
              <a:t>: </a:t>
            </a:r>
            <a:r>
              <a:rPr lang="pt-BR" dirty="0" err="1"/>
              <a:t>Supervised</a:t>
            </a:r>
            <a:r>
              <a:rPr lang="pt-BR" dirty="0"/>
              <a:t> </a:t>
            </a:r>
            <a:r>
              <a:rPr lang="pt-BR" dirty="0" err="1"/>
              <a:t>learning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779662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>
            <a:endCxn id="6" idx="1"/>
          </p:cNvCxnSpPr>
          <p:nvPr/>
        </p:nvCxnSpPr>
        <p:spPr>
          <a:xfrm>
            <a:off x="2483768" y="2236862"/>
            <a:ext cx="720080" cy="0"/>
          </a:xfrm>
          <a:prstGeom prst="straightConnector1">
            <a:avLst/>
          </a:prstGeom>
          <a:ln w="285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5580112" y="2236862"/>
            <a:ext cx="864096" cy="0"/>
          </a:xfrm>
          <a:prstGeom prst="straightConnector1">
            <a:avLst/>
          </a:prstGeom>
          <a:ln w="285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1115616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44208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444208" y="3003799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Error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115616" y="37958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Label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6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3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50" y="2039130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92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7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5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07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4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38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5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9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1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61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7794612" y="4299942"/>
            <a:ext cx="14579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1100" dirty="0" smtClean="0"/>
              <a:t>0: </a:t>
            </a:r>
            <a:r>
              <a:rPr lang="pt-BR" sz="1100" i="1" dirty="0" err="1"/>
              <a:t>acer</a:t>
            </a:r>
            <a:r>
              <a:rPr lang="pt-BR" sz="1100" i="1" dirty="0"/>
              <a:t> </a:t>
            </a:r>
            <a:r>
              <a:rPr lang="pt-BR" sz="1100" i="1" dirty="0" err="1" smtClean="0"/>
              <a:t>palmatum</a:t>
            </a:r>
            <a:endParaRPr lang="pt-BR" sz="1100" i="1" dirty="0" smtClean="0"/>
          </a:p>
          <a:p>
            <a:pPr marL="0" lvl="1"/>
            <a:r>
              <a:rPr lang="pt-BR" sz="1100" dirty="0" smtClean="0"/>
              <a:t>1: </a:t>
            </a:r>
            <a:r>
              <a:rPr lang="pt-BR" sz="1100" i="1" dirty="0" err="1" smtClean="0"/>
              <a:t>aesculus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i="1" dirty="0"/>
          </a:p>
          <a:p>
            <a:pPr marL="0" lvl="1"/>
            <a:r>
              <a:rPr lang="pt-BR" sz="1100" dirty="0" smtClean="0"/>
              <a:t>2: </a:t>
            </a:r>
            <a:r>
              <a:rPr lang="pt-BR" sz="1100" i="1" dirty="0" err="1" smtClean="0"/>
              <a:t>cercis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dirty="0"/>
          </a:p>
        </p:txBody>
      </p:sp>
      <p:sp>
        <p:nvSpPr>
          <p:cNvPr id="33" name="Retângulo 32"/>
          <p:cNvSpPr/>
          <p:nvPr/>
        </p:nvSpPr>
        <p:spPr>
          <a:xfrm>
            <a:off x="11456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191839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251967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72222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5526056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672861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931164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853244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312094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492477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12733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732988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4323502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pic>
        <p:nvPicPr>
          <p:cNvPr id="49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7" y="4307562"/>
            <a:ext cx="239999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505594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703626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502978" y="3911026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7902967" y="2111094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55" name="Conector angulado 54"/>
          <p:cNvCxnSpPr/>
          <p:nvPr/>
        </p:nvCxnSpPr>
        <p:spPr>
          <a:xfrm flipV="1">
            <a:off x="2483768" y="3486150"/>
            <a:ext cx="4644516" cy="550912"/>
          </a:xfrm>
          <a:prstGeom prst="bentConnector2">
            <a:avLst/>
          </a:prstGeom>
          <a:ln w="285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>
            <a:off x="7128284" y="2478038"/>
            <a:ext cx="0" cy="525760"/>
          </a:xfrm>
          <a:prstGeom prst="straightConnector1">
            <a:avLst/>
          </a:prstGeom>
          <a:ln w="285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ângulo 56"/>
          <p:cNvSpPr/>
          <p:nvPr/>
        </p:nvSpPr>
        <p:spPr>
          <a:xfrm>
            <a:off x="7931164" y="3118939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58" name="Conector reto 57"/>
          <p:cNvCxnSpPr/>
          <p:nvPr/>
        </p:nvCxnSpPr>
        <p:spPr>
          <a:xfrm flipH="1">
            <a:off x="114569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4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tângulo 58"/>
          <p:cNvSpPr/>
          <p:nvPr/>
        </p:nvSpPr>
        <p:spPr>
          <a:xfrm>
            <a:off x="71584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60" name="Conector reto 59"/>
          <p:cNvCxnSpPr/>
          <p:nvPr/>
        </p:nvCxnSpPr>
        <p:spPr>
          <a:xfrm flipH="1">
            <a:off x="715846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03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Example</a:t>
            </a:r>
            <a:r>
              <a:rPr lang="pt-BR" dirty="0" smtClean="0"/>
              <a:t>: </a:t>
            </a:r>
            <a:r>
              <a:rPr lang="pt-BR" dirty="0" err="1"/>
              <a:t>Supervised</a:t>
            </a:r>
            <a:r>
              <a:rPr lang="pt-BR" dirty="0"/>
              <a:t> </a:t>
            </a:r>
            <a:r>
              <a:rPr lang="pt-BR" dirty="0" err="1"/>
              <a:t>learning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779662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>
            <a:endCxn id="6" idx="1"/>
          </p:cNvCxnSpPr>
          <p:nvPr/>
        </p:nvCxnSpPr>
        <p:spPr>
          <a:xfrm>
            <a:off x="2483768" y="2236862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5580112" y="2236862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1115616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44208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444208" y="3003799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Error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115616" y="37958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Label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6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3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92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7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5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07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4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38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5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9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1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61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7794612" y="4299942"/>
            <a:ext cx="14579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1100" dirty="0" smtClean="0"/>
              <a:t>0: </a:t>
            </a:r>
            <a:r>
              <a:rPr lang="pt-BR" sz="1100" i="1" dirty="0" err="1"/>
              <a:t>acer</a:t>
            </a:r>
            <a:r>
              <a:rPr lang="pt-BR" sz="1100" i="1" dirty="0"/>
              <a:t> </a:t>
            </a:r>
            <a:r>
              <a:rPr lang="pt-BR" sz="1100" i="1" dirty="0" err="1" smtClean="0"/>
              <a:t>palmatum</a:t>
            </a:r>
            <a:endParaRPr lang="pt-BR" sz="1100" i="1" dirty="0" smtClean="0"/>
          </a:p>
          <a:p>
            <a:pPr marL="0" lvl="1"/>
            <a:r>
              <a:rPr lang="pt-BR" sz="1100" dirty="0" smtClean="0"/>
              <a:t>1: </a:t>
            </a:r>
            <a:r>
              <a:rPr lang="pt-BR" sz="1100" i="1" dirty="0" err="1" smtClean="0"/>
              <a:t>aesculus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i="1" dirty="0"/>
          </a:p>
          <a:p>
            <a:pPr marL="0" lvl="1"/>
            <a:r>
              <a:rPr lang="pt-BR" sz="1100" dirty="0" smtClean="0"/>
              <a:t>2: </a:t>
            </a:r>
            <a:r>
              <a:rPr lang="pt-BR" sz="1100" i="1" dirty="0" err="1" smtClean="0"/>
              <a:t>cercis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dirty="0"/>
          </a:p>
        </p:txBody>
      </p:sp>
      <p:sp>
        <p:nvSpPr>
          <p:cNvPr id="33" name="Retângulo 32"/>
          <p:cNvSpPr/>
          <p:nvPr/>
        </p:nvSpPr>
        <p:spPr>
          <a:xfrm>
            <a:off x="11456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191839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251967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72222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5526056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672861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931164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853244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312094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492477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12733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732988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4323502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pic>
        <p:nvPicPr>
          <p:cNvPr id="49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7" y="4307562"/>
            <a:ext cx="239999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505594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703626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502978" y="3911026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7902967" y="2111094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55" name="Conector angulado 54"/>
          <p:cNvCxnSpPr/>
          <p:nvPr/>
        </p:nvCxnSpPr>
        <p:spPr>
          <a:xfrm flipV="1">
            <a:off x="2483768" y="3486150"/>
            <a:ext cx="4644516" cy="550912"/>
          </a:xfrm>
          <a:prstGeom prst="bentConnector2">
            <a:avLst/>
          </a:prstGeom>
          <a:ln w="285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>
            <a:off x="7128284" y="2478038"/>
            <a:ext cx="0" cy="525760"/>
          </a:xfrm>
          <a:prstGeom prst="straightConnector1">
            <a:avLst/>
          </a:prstGeom>
          <a:ln w="285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ângulo 56"/>
          <p:cNvSpPr/>
          <p:nvPr/>
        </p:nvSpPr>
        <p:spPr>
          <a:xfrm>
            <a:off x="7931164" y="3118939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10" name="Conector reto 9"/>
          <p:cNvCxnSpPr/>
          <p:nvPr/>
        </p:nvCxnSpPr>
        <p:spPr>
          <a:xfrm flipH="1">
            <a:off x="114569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50" y="2039130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4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tângulo 58"/>
          <p:cNvSpPr/>
          <p:nvPr/>
        </p:nvSpPr>
        <p:spPr>
          <a:xfrm>
            <a:off x="71584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60" name="Conector reto 59"/>
          <p:cNvCxnSpPr/>
          <p:nvPr/>
        </p:nvCxnSpPr>
        <p:spPr>
          <a:xfrm flipH="1">
            <a:off x="715846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39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Example</a:t>
            </a:r>
            <a:r>
              <a:rPr lang="pt-BR" dirty="0" smtClean="0"/>
              <a:t>: </a:t>
            </a:r>
            <a:r>
              <a:rPr lang="pt-BR" dirty="0" err="1"/>
              <a:t>Supervised</a:t>
            </a:r>
            <a:r>
              <a:rPr lang="pt-BR" dirty="0"/>
              <a:t> </a:t>
            </a:r>
            <a:r>
              <a:rPr lang="pt-BR" dirty="0" err="1"/>
              <a:t>learning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779662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>
            <a:endCxn id="6" idx="1"/>
          </p:cNvCxnSpPr>
          <p:nvPr/>
        </p:nvCxnSpPr>
        <p:spPr>
          <a:xfrm>
            <a:off x="2483768" y="2236862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5580112" y="2236862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1115616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44208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444208" y="3003799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Error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115616" y="37958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Label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6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3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92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7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5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07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4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38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5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9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1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61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7794612" y="4299942"/>
            <a:ext cx="14579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1100" dirty="0" smtClean="0"/>
              <a:t>0: </a:t>
            </a:r>
            <a:r>
              <a:rPr lang="pt-BR" sz="1100" i="1" dirty="0" err="1"/>
              <a:t>acer</a:t>
            </a:r>
            <a:r>
              <a:rPr lang="pt-BR" sz="1100" i="1" dirty="0"/>
              <a:t> </a:t>
            </a:r>
            <a:r>
              <a:rPr lang="pt-BR" sz="1100" i="1" dirty="0" err="1" smtClean="0"/>
              <a:t>palmatum</a:t>
            </a:r>
            <a:endParaRPr lang="pt-BR" sz="1100" i="1" dirty="0" smtClean="0"/>
          </a:p>
          <a:p>
            <a:pPr marL="0" lvl="1"/>
            <a:r>
              <a:rPr lang="pt-BR" sz="1100" dirty="0" smtClean="0"/>
              <a:t>1: </a:t>
            </a:r>
            <a:r>
              <a:rPr lang="pt-BR" sz="1100" i="1" dirty="0" err="1" smtClean="0"/>
              <a:t>aesculus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i="1" dirty="0"/>
          </a:p>
          <a:p>
            <a:pPr marL="0" lvl="1"/>
            <a:r>
              <a:rPr lang="pt-BR" sz="1100" dirty="0" smtClean="0"/>
              <a:t>2: </a:t>
            </a:r>
            <a:r>
              <a:rPr lang="pt-BR" sz="1100" i="1" dirty="0" err="1" smtClean="0"/>
              <a:t>cercis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dirty="0"/>
          </a:p>
        </p:txBody>
      </p:sp>
      <p:sp>
        <p:nvSpPr>
          <p:cNvPr id="33" name="Retângulo 32"/>
          <p:cNvSpPr/>
          <p:nvPr/>
        </p:nvSpPr>
        <p:spPr>
          <a:xfrm>
            <a:off x="11456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191839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251967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72222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5526056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672861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931164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853244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312094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492477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12733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732988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4323502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pic>
        <p:nvPicPr>
          <p:cNvPr id="49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7" y="4307562"/>
            <a:ext cx="239999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505594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703626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502978" y="3911026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7902967" y="2111094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55" name="Conector angulado 54"/>
          <p:cNvCxnSpPr/>
          <p:nvPr/>
        </p:nvCxnSpPr>
        <p:spPr>
          <a:xfrm flipV="1">
            <a:off x="2483768" y="3486150"/>
            <a:ext cx="4644516" cy="5509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>
            <a:off x="7128284" y="2478038"/>
            <a:ext cx="0" cy="5257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ângulo 56"/>
          <p:cNvSpPr/>
          <p:nvPr/>
        </p:nvSpPr>
        <p:spPr>
          <a:xfrm>
            <a:off x="7931164" y="3118939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= 0,0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10" name="Conector reto 9"/>
          <p:cNvCxnSpPr/>
          <p:nvPr/>
        </p:nvCxnSpPr>
        <p:spPr>
          <a:xfrm flipH="1">
            <a:off x="114569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50" y="2039130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4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tângulo 58"/>
          <p:cNvSpPr/>
          <p:nvPr/>
        </p:nvSpPr>
        <p:spPr>
          <a:xfrm>
            <a:off x="71584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60" name="Conector reto 59"/>
          <p:cNvCxnSpPr/>
          <p:nvPr/>
        </p:nvCxnSpPr>
        <p:spPr>
          <a:xfrm flipH="1">
            <a:off x="715846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88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Example</a:t>
            </a:r>
            <a:r>
              <a:rPr lang="pt-BR" dirty="0"/>
              <a:t>: </a:t>
            </a:r>
            <a:r>
              <a:rPr lang="pt-BR" dirty="0" err="1"/>
              <a:t>Supervised</a:t>
            </a:r>
            <a:r>
              <a:rPr lang="pt-BR" dirty="0"/>
              <a:t> </a:t>
            </a:r>
            <a:r>
              <a:rPr lang="pt-BR" dirty="0" err="1"/>
              <a:t>learning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779662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>
            <a:endCxn id="6" idx="1"/>
          </p:cNvCxnSpPr>
          <p:nvPr/>
        </p:nvCxnSpPr>
        <p:spPr>
          <a:xfrm>
            <a:off x="2483768" y="2236862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5580112" y="2236862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1115616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44208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444208" y="3003799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Error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115616" y="37958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Label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6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3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92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7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5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07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4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38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5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9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1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61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7794612" y="4299942"/>
            <a:ext cx="14579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1100" dirty="0" smtClean="0"/>
              <a:t>0: </a:t>
            </a:r>
            <a:r>
              <a:rPr lang="pt-BR" sz="1100" i="1" dirty="0" err="1"/>
              <a:t>acer</a:t>
            </a:r>
            <a:r>
              <a:rPr lang="pt-BR" sz="1100" i="1" dirty="0"/>
              <a:t> </a:t>
            </a:r>
            <a:r>
              <a:rPr lang="pt-BR" sz="1100" i="1" dirty="0" err="1" smtClean="0"/>
              <a:t>palmatum</a:t>
            </a:r>
            <a:endParaRPr lang="pt-BR" sz="1100" i="1" dirty="0" smtClean="0"/>
          </a:p>
          <a:p>
            <a:pPr marL="0" lvl="1"/>
            <a:r>
              <a:rPr lang="pt-BR" sz="1100" dirty="0" smtClean="0"/>
              <a:t>1: </a:t>
            </a:r>
            <a:r>
              <a:rPr lang="pt-BR" sz="1100" i="1" dirty="0" err="1" smtClean="0"/>
              <a:t>aesculus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i="1" dirty="0"/>
          </a:p>
          <a:p>
            <a:pPr marL="0" lvl="1"/>
            <a:r>
              <a:rPr lang="pt-BR" sz="1100" dirty="0" smtClean="0"/>
              <a:t>2: </a:t>
            </a:r>
            <a:r>
              <a:rPr lang="pt-BR" sz="1100" i="1" dirty="0" err="1" smtClean="0"/>
              <a:t>cercis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dirty="0"/>
          </a:p>
        </p:txBody>
      </p:sp>
      <p:sp>
        <p:nvSpPr>
          <p:cNvPr id="33" name="Retângulo 32"/>
          <p:cNvSpPr/>
          <p:nvPr/>
        </p:nvSpPr>
        <p:spPr>
          <a:xfrm>
            <a:off x="11456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191839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251967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72222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5526056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672861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931164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853244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312094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492477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12733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732988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4323502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pic>
        <p:nvPicPr>
          <p:cNvPr id="49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7" y="4307562"/>
            <a:ext cx="239999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505594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703626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502978" y="3911026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7902967" y="2111094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55" name="Conector angulado 54"/>
          <p:cNvCxnSpPr/>
          <p:nvPr/>
        </p:nvCxnSpPr>
        <p:spPr>
          <a:xfrm flipV="1">
            <a:off x="2483768" y="3486150"/>
            <a:ext cx="4644516" cy="5509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>
            <a:off x="7128284" y="2478038"/>
            <a:ext cx="0" cy="5257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ângulo 56"/>
          <p:cNvSpPr/>
          <p:nvPr/>
        </p:nvSpPr>
        <p:spPr>
          <a:xfrm>
            <a:off x="7931164" y="3118939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= 0,0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10" name="Conector reto 9"/>
          <p:cNvCxnSpPr/>
          <p:nvPr/>
        </p:nvCxnSpPr>
        <p:spPr>
          <a:xfrm flipH="1">
            <a:off x="114569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angulado 51"/>
          <p:cNvCxnSpPr/>
          <p:nvPr/>
        </p:nvCxnSpPr>
        <p:spPr>
          <a:xfrm rot="10800000">
            <a:off x="4391980" y="2694062"/>
            <a:ext cx="2052228" cy="5509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 57"/>
          <p:cNvSpPr/>
          <p:nvPr/>
        </p:nvSpPr>
        <p:spPr>
          <a:xfrm>
            <a:off x="4716015" y="2899017"/>
            <a:ext cx="1939323" cy="457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r>
              <a:rPr lang="pt-BR" sz="1400" i="1" dirty="0" err="1" smtClean="0">
                <a:solidFill>
                  <a:schemeClr val="tx1"/>
                </a:solidFill>
              </a:rPr>
              <a:t>Error</a:t>
            </a:r>
            <a:r>
              <a:rPr lang="pt-BR" sz="1400" i="1" dirty="0" smtClean="0">
                <a:solidFill>
                  <a:schemeClr val="tx1"/>
                </a:solidFill>
              </a:rPr>
              <a:t> = 0,0: </a:t>
            </a:r>
          </a:p>
          <a:p>
            <a:r>
              <a:rPr lang="pt-BR" sz="1400" i="1" dirty="0" smtClean="0">
                <a:solidFill>
                  <a:schemeClr val="tx1"/>
                </a:solidFill>
              </a:rPr>
              <a:t>    Do </a:t>
            </a:r>
            <a:r>
              <a:rPr lang="pt-BR" sz="1400" i="1" dirty="0" err="1" smtClean="0">
                <a:solidFill>
                  <a:schemeClr val="tx1"/>
                </a:solidFill>
              </a:rPr>
              <a:t>not</a:t>
            </a:r>
            <a:r>
              <a:rPr lang="pt-BR" sz="1400" i="1" dirty="0">
                <a:solidFill>
                  <a:schemeClr val="tx1"/>
                </a:solidFill>
              </a:rPr>
              <a:t> </a:t>
            </a:r>
            <a:r>
              <a:rPr lang="pt-BR" sz="1400" i="1" dirty="0" err="1" smtClean="0">
                <a:solidFill>
                  <a:schemeClr val="tx1"/>
                </a:solidFill>
              </a:rPr>
              <a:t>adjust</a:t>
            </a:r>
            <a:r>
              <a:rPr lang="pt-BR" sz="1400" i="1" dirty="0" smtClean="0">
                <a:solidFill>
                  <a:schemeClr val="tx1"/>
                </a:solidFill>
              </a:rPr>
              <a:t> </a:t>
            </a:r>
            <a:r>
              <a:rPr lang="pt-BR" sz="1400" i="1" dirty="0" err="1" smtClean="0">
                <a:solidFill>
                  <a:schemeClr val="tx1"/>
                </a:solidFill>
              </a:rPr>
              <a:t>the</a:t>
            </a:r>
            <a:endParaRPr lang="pt-BR" sz="1400" i="1" dirty="0" smtClean="0">
              <a:solidFill>
                <a:schemeClr val="tx1"/>
              </a:solidFill>
            </a:endParaRPr>
          </a:p>
          <a:p>
            <a:r>
              <a:rPr lang="pt-BR" sz="1400" i="1" dirty="0" smtClean="0">
                <a:solidFill>
                  <a:schemeClr val="tx1"/>
                </a:solidFill>
              </a:rPr>
              <a:t>    </a:t>
            </a:r>
            <a:r>
              <a:rPr lang="pt-BR" sz="1400" i="1" dirty="0" err="1" smtClean="0">
                <a:solidFill>
                  <a:schemeClr val="tx1"/>
                </a:solidFill>
              </a:rPr>
              <a:t>model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9" name="Multiplicar 8"/>
          <p:cNvSpPr/>
          <p:nvPr/>
        </p:nvSpPr>
        <p:spPr>
          <a:xfrm>
            <a:off x="4156643" y="2987412"/>
            <a:ext cx="482352" cy="482352"/>
          </a:xfrm>
          <a:prstGeom prst="mathMultiply">
            <a:avLst>
              <a:gd name="adj1" fmla="val 1018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9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50" y="2039130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4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tângulo 61"/>
          <p:cNvSpPr/>
          <p:nvPr/>
        </p:nvSpPr>
        <p:spPr>
          <a:xfrm>
            <a:off x="71584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63" name="Conector reto 62"/>
          <p:cNvCxnSpPr/>
          <p:nvPr/>
        </p:nvCxnSpPr>
        <p:spPr>
          <a:xfrm flipH="1">
            <a:off x="715846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09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Example</a:t>
            </a:r>
            <a:r>
              <a:rPr lang="pt-BR" dirty="0" smtClean="0"/>
              <a:t>: </a:t>
            </a:r>
            <a:r>
              <a:rPr lang="pt-BR" dirty="0" err="1"/>
              <a:t>Supervised</a:t>
            </a:r>
            <a:r>
              <a:rPr lang="pt-BR" dirty="0"/>
              <a:t> </a:t>
            </a:r>
            <a:r>
              <a:rPr lang="pt-BR" dirty="0" err="1"/>
              <a:t>learning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779662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>
            <a:endCxn id="6" idx="1"/>
          </p:cNvCxnSpPr>
          <p:nvPr/>
        </p:nvCxnSpPr>
        <p:spPr>
          <a:xfrm>
            <a:off x="2483768" y="2236862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5580112" y="2236862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1115616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Input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44208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Output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444208" y="3003799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Error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115616" y="37958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Label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6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3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92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7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5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07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4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38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5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9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1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61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7794612" y="4299942"/>
            <a:ext cx="14579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1100" dirty="0" smtClean="0"/>
              <a:t>0: </a:t>
            </a:r>
            <a:r>
              <a:rPr lang="pt-BR" sz="1100" i="1" dirty="0" err="1"/>
              <a:t>acer</a:t>
            </a:r>
            <a:r>
              <a:rPr lang="pt-BR" sz="1100" i="1" dirty="0"/>
              <a:t> </a:t>
            </a:r>
            <a:r>
              <a:rPr lang="pt-BR" sz="1100" i="1" dirty="0" err="1" smtClean="0"/>
              <a:t>palmatum</a:t>
            </a:r>
            <a:endParaRPr lang="pt-BR" sz="1100" i="1" dirty="0" smtClean="0"/>
          </a:p>
          <a:p>
            <a:pPr marL="0" lvl="1"/>
            <a:r>
              <a:rPr lang="pt-BR" sz="1100" dirty="0" smtClean="0"/>
              <a:t>1: </a:t>
            </a:r>
            <a:r>
              <a:rPr lang="pt-BR" sz="1100" i="1" dirty="0" err="1" smtClean="0"/>
              <a:t>aesculus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i="1" dirty="0"/>
          </a:p>
          <a:p>
            <a:pPr marL="0" lvl="1"/>
            <a:r>
              <a:rPr lang="pt-BR" sz="1100" dirty="0" smtClean="0"/>
              <a:t>2: </a:t>
            </a:r>
            <a:r>
              <a:rPr lang="pt-BR" sz="1100" i="1" dirty="0" err="1" smtClean="0"/>
              <a:t>cercis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dirty="0"/>
          </a:p>
        </p:txBody>
      </p:sp>
      <p:sp>
        <p:nvSpPr>
          <p:cNvPr id="33" name="Retângulo 32"/>
          <p:cNvSpPr/>
          <p:nvPr/>
        </p:nvSpPr>
        <p:spPr>
          <a:xfrm>
            <a:off x="11456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191839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251967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72222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5526056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672861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931164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853244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312094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492477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12733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732988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4323502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pic>
        <p:nvPicPr>
          <p:cNvPr id="49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7" y="4307562"/>
            <a:ext cx="239999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505594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703626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502978" y="3911026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bg1"/>
                </a:solidFill>
              </a:rPr>
              <a:t>0</a:t>
            </a:r>
            <a:endParaRPr lang="pt-BR" sz="1400" i="1" dirty="0">
              <a:solidFill>
                <a:schemeClr val="bg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7902967" y="2111094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bg1"/>
                </a:solidFill>
              </a:rPr>
              <a:t>0</a:t>
            </a:r>
            <a:endParaRPr lang="pt-BR" sz="1400" i="1" dirty="0">
              <a:solidFill>
                <a:schemeClr val="bg1"/>
              </a:solidFill>
            </a:endParaRPr>
          </a:p>
        </p:txBody>
      </p:sp>
      <p:cxnSp>
        <p:nvCxnSpPr>
          <p:cNvPr id="55" name="Conector angulado 54"/>
          <p:cNvCxnSpPr/>
          <p:nvPr/>
        </p:nvCxnSpPr>
        <p:spPr>
          <a:xfrm flipV="1">
            <a:off x="2483768" y="3486150"/>
            <a:ext cx="4644516" cy="5509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>
            <a:off x="7128284" y="2478038"/>
            <a:ext cx="0" cy="5257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ângulo 56"/>
          <p:cNvSpPr/>
          <p:nvPr/>
        </p:nvSpPr>
        <p:spPr>
          <a:xfrm>
            <a:off x="7931164" y="3118939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bg1"/>
                </a:solidFill>
              </a:rPr>
              <a:t>= 0,0</a:t>
            </a:r>
            <a:endParaRPr lang="pt-BR" sz="1400" i="1" dirty="0">
              <a:solidFill>
                <a:schemeClr val="bg1"/>
              </a:solidFill>
            </a:endParaRPr>
          </a:p>
        </p:txBody>
      </p:sp>
      <p:cxnSp>
        <p:nvCxnSpPr>
          <p:cNvPr id="10" name="Conector reto 9"/>
          <p:cNvCxnSpPr/>
          <p:nvPr/>
        </p:nvCxnSpPr>
        <p:spPr>
          <a:xfrm flipH="1">
            <a:off x="114569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angulado 51"/>
          <p:cNvCxnSpPr/>
          <p:nvPr/>
        </p:nvCxnSpPr>
        <p:spPr>
          <a:xfrm rot="10800000">
            <a:off x="4391980" y="2694062"/>
            <a:ext cx="2052228" cy="5509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50" y="2039130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4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tângulo 61"/>
          <p:cNvSpPr/>
          <p:nvPr/>
        </p:nvSpPr>
        <p:spPr>
          <a:xfrm>
            <a:off x="71584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63" name="Conector reto 62"/>
          <p:cNvCxnSpPr/>
          <p:nvPr/>
        </p:nvCxnSpPr>
        <p:spPr>
          <a:xfrm flipH="1">
            <a:off x="762098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2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tângulo 63"/>
          <p:cNvSpPr/>
          <p:nvPr/>
        </p:nvSpPr>
        <p:spPr>
          <a:xfrm>
            <a:off x="1317121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pic>
        <p:nvPicPr>
          <p:cNvPr id="65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50" y="2039130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Conector reto 65"/>
          <p:cNvCxnSpPr/>
          <p:nvPr/>
        </p:nvCxnSpPr>
        <p:spPr>
          <a:xfrm flipH="1">
            <a:off x="1409627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/>
          <p:cNvCxnSpPr/>
          <p:nvPr/>
        </p:nvCxnSpPr>
        <p:spPr>
          <a:xfrm flipH="1">
            <a:off x="2057156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to 67"/>
          <p:cNvCxnSpPr/>
          <p:nvPr/>
        </p:nvCxnSpPr>
        <p:spPr>
          <a:xfrm flipH="1">
            <a:off x="2704685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/>
          <p:cNvCxnSpPr/>
          <p:nvPr/>
        </p:nvCxnSpPr>
        <p:spPr>
          <a:xfrm flipH="1">
            <a:off x="3352214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/>
          <p:cNvCxnSpPr/>
          <p:nvPr/>
        </p:nvCxnSpPr>
        <p:spPr>
          <a:xfrm flipH="1">
            <a:off x="3999743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 flipH="1">
            <a:off x="4647272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/>
          <p:nvPr/>
        </p:nvCxnSpPr>
        <p:spPr>
          <a:xfrm flipH="1">
            <a:off x="5294801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to 72"/>
          <p:cNvCxnSpPr/>
          <p:nvPr/>
        </p:nvCxnSpPr>
        <p:spPr>
          <a:xfrm flipH="1">
            <a:off x="5942330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to 73"/>
          <p:cNvCxnSpPr/>
          <p:nvPr/>
        </p:nvCxnSpPr>
        <p:spPr>
          <a:xfrm flipH="1">
            <a:off x="6589859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/>
          <p:cNvCxnSpPr/>
          <p:nvPr/>
        </p:nvCxnSpPr>
        <p:spPr>
          <a:xfrm flipH="1">
            <a:off x="7237388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to 75"/>
          <p:cNvCxnSpPr/>
          <p:nvPr/>
        </p:nvCxnSpPr>
        <p:spPr>
          <a:xfrm flipH="1">
            <a:off x="7884917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/>
          <p:cNvCxnSpPr/>
          <p:nvPr/>
        </p:nvCxnSpPr>
        <p:spPr>
          <a:xfrm flipH="1">
            <a:off x="8532440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0" y="1707654"/>
            <a:ext cx="9144000" cy="2621328"/>
          </a:xfrm>
          <a:prstGeom prst="rect">
            <a:avLst/>
          </a:prstGeom>
          <a:solidFill>
            <a:srgbClr val="A6A6A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</a:rPr>
              <a:t>Continue until the model converges...</a:t>
            </a:r>
            <a:endParaRPr lang="pt-BR" sz="28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22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Unsupervized</a:t>
            </a:r>
            <a:r>
              <a:rPr lang="pt-BR" dirty="0"/>
              <a:t> </a:t>
            </a:r>
            <a:r>
              <a:rPr lang="pt-BR" dirty="0" err="1"/>
              <a:t>learning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561412"/>
              </p:ext>
            </p:extLst>
          </p:nvPr>
        </p:nvGraphicFramePr>
        <p:xfrm>
          <a:off x="6441033" y="1546821"/>
          <a:ext cx="1980000" cy="19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490115"/>
              </p:ext>
            </p:extLst>
          </p:nvPr>
        </p:nvGraphicFramePr>
        <p:xfrm>
          <a:off x="692234" y="1544350"/>
          <a:ext cx="1980000" cy="19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3203848" y="2076446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9" name="Conector de seta reta 8"/>
          <p:cNvCxnSpPr>
            <a:endCxn id="8" idx="1"/>
          </p:cNvCxnSpPr>
          <p:nvPr/>
        </p:nvCxnSpPr>
        <p:spPr>
          <a:xfrm>
            <a:off x="2483768" y="2533646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>
            <a:stCxn id="8" idx="3"/>
          </p:cNvCxnSpPr>
          <p:nvPr/>
        </p:nvCxnSpPr>
        <p:spPr>
          <a:xfrm>
            <a:off x="5580112" y="2533646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de cantos arredondados 10"/>
          <p:cNvSpPr/>
          <p:nvPr/>
        </p:nvSpPr>
        <p:spPr>
          <a:xfrm>
            <a:off x="694576" y="1228998"/>
            <a:ext cx="1800003" cy="482352"/>
          </a:xfrm>
          <a:prstGeom prst="roundRect">
            <a:avLst>
              <a:gd name="adj" fmla="val 43119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Input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6444406" y="1228998"/>
            <a:ext cx="1800002" cy="482352"/>
          </a:xfrm>
          <a:prstGeom prst="roundRect">
            <a:avLst>
              <a:gd name="adj" fmla="val 43119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3" name="Elipse 12"/>
          <p:cNvSpPr/>
          <p:nvPr/>
        </p:nvSpPr>
        <p:spPr>
          <a:xfrm>
            <a:off x="6548240" y="194075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6781464" y="2145196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6781040" y="186875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6625288" y="3157824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6819564" y="3066774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6839447" y="3296775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7059568" y="3155950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7809456" y="2709024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7696224" y="2957830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Elipse 21"/>
          <p:cNvSpPr/>
          <p:nvPr/>
        </p:nvSpPr>
        <p:spPr>
          <a:xfrm>
            <a:off x="7977032" y="3077424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7840224" y="3227950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7448348" y="2691896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7488600" y="292700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6553288" y="2441634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7196320" y="201275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8" name="Elipse 27"/>
          <p:cNvSpPr/>
          <p:nvPr/>
        </p:nvSpPr>
        <p:spPr>
          <a:xfrm>
            <a:off x="6620240" y="296704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Elipse 28"/>
          <p:cNvSpPr/>
          <p:nvPr/>
        </p:nvSpPr>
        <p:spPr>
          <a:xfrm>
            <a:off x="7059568" y="2298124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0" name="Elipse 29"/>
          <p:cNvSpPr/>
          <p:nvPr/>
        </p:nvSpPr>
        <p:spPr>
          <a:xfrm>
            <a:off x="7051692" y="180556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1" name="Elipse 30"/>
          <p:cNvSpPr/>
          <p:nvPr/>
        </p:nvSpPr>
        <p:spPr>
          <a:xfrm>
            <a:off x="799441" y="1938286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Elipse 31"/>
          <p:cNvSpPr/>
          <p:nvPr/>
        </p:nvSpPr>
        <p:spPr>
          <a:xfrm>
            <a:off x="1032665" y="2142725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3" name="Elipse 32"/>
          <p:cNvSpPr/>
          <p:nvPr/>
        </p:nvSpPr>
        <p:spPr>
          <a:xfrm>
            <a:off x="1032241" y="1866286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4" name="Elipse 33"/>
          <p:cNvSpPr/>
          <p:nvPr/>
        </p:nvSpPr>
        <p:spPr>
          <a:xfrm>
            <a:off x="876489" y="315535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1070765" y="306430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1090648" y="3294304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7" name="Elipse 36"/>
          <p:cNvSpPr/>
          <p:nvPr/>
        </p:nvSpPr>
        <p:spPr>
          <a:xfrm>
            <a:off x="1310769" y="3153479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8" name="Elipse 37"/>
          <p:cNvSpPr/>
          <p:nvPr/>
        </p:nvSpPr>
        <p:spPr>
          <a:xfrm>
            <a:off x="2060657" y="270655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9" name="Elipse 38"/>
          <p:cNvSpPr/>
          <p:nvPr/>
        </p:nvSpPr>
        <p:spPr>
          <a:xfrm>
            <a:off x="1947425" y="2955359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0" name="Elipse 39"/>
          <p:cNvSpPr/>
          <p:nvPr/>
        </p:nvSpPr>
        <p:spPr>
          <a:xfrm>
            <a:off x="2228233" y="307495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Elipse 40"/>
          <p:cNvSpPr/>
          <p:nvPr/>
        </p:nvSpPr>
        <p:spPr>
          <a:xfrm>
            <a:off x="2091425" y="3225479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Elipse 41"/>
          <p:cNvSpPr/>
          <p:nvPr/>
        </p:nvSpPr>
        <p:spPr>
          <a:xfrm>
            <a:off x="1699549" y="2689425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1739801" y="292453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804489" y="243916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1447521" y="2010286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871441" y="296457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7" name="Elipse 46"/>
          <p:cNvSpPr/>
          <p:nvPr/>
        </p:nvSpPr>
        <p:spPr>
          <a:xfrm>
            <a:off x="1310769" y="229565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1302893" y="180309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9" name="Triângulo isósceles 48"/>
          <p:cNvSpPr/>
          <p:nvPr/>
        </p:nvSpPr>
        <p:spPr>
          <a:xfrm rot="5400000" flipH="1">
            <a:off x="2546804" y="3472775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Triângulo isósceles 49"/>
          <p:cNvSpPr/>
          <p:nvPr/>
        </p:nvSpPr>
        <p:spPr>
          <a:xfrm rot="10800000" flipH="1" flipV="1">
            <a:off x="620212" y="1546841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1" name="Triângulo isósceles 50"/>
          <p:cNvSpPr/>
          <p:nvPr/>
        </p:nvSpPr>
        <p:spPr>
          <a:xfrm rot="5400000" flipH="1">
            <a:off x="8296035" y="3472775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2" name="Triângulo isósceles 51"/>
          <p:cNvSpPr/>
          <p:nvPr/>
        </p:nvSpPr>
        <p:spPr>
          <a:xfrm rot="10800000" flipH="1" flipV="1">
            <a:off x="6369443" y="1546841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19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Unsupervized</a:t>
            </a:r>
            <a:r>
              <a:rPr lang="pt-BR" dirty="0"/>
              <a:t> </a:t>
            </a:r>
            <a:r>
              <a:rPr lang="pt-BR" dirty="0" err="1"/>
              <a:t>learning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039801"/>
              </p:ext>
            </p:extLst>
          </p:nvPr>
        </p:nvGraphicFramePr>
        <p:xfrm>
          <a:off x="6441033" y="1546821"/>
          <a:ext cx="1980000" cy="19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734273"/>
              </p:ext>
            </p:extLst>
          </p:nvPr>
        </p:nvGraphicFramePr>
        <p:xfrm>
          <a:off x="692234" y="1544350"/>
          <a:ext cx="1980000" cy="19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3203848" y="2076446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9" name="Conector de seta reta 8"/>
          <p:cNvCxnSpPr>
            <a:endCxn id="8" idx="1"/>
          </p:cNvCxnSpPr>
          <p:nvPr/>
        </p:nvCxnSpPr>
        <p:spPr>
          <a:xfrm>
            <a:off x="2483768" y="2533646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>
            <a:stCxn id="8" idx="3"/>
          </p:cNvCxnSpPr>
          <p:nvPr/>
        </p:nvCxnSpPr>
        <p:spPr>
          <a:xfrm>
            <a:off x="5580112" y="2533646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de cantos arredondados 10"/>
          <p:cNvSpPr/>
          <p:nvPr/>
        </p:nvSpPr>
        <p:spPr>
          <a:xfrm>
            <a:off x="694576" y="1228998"/>
            <a:ext cx="1800003" cy="482352"/>
          </a:xfrm>
          <a:prstGeom prst="roundRect">
            <a:avLst>
              <a:gd name="adj" fmla="val 43119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6444406" y="1228998"/>
            <a:ext cx="1800002" cy="482352"/>
          </a:xfrm>
          <a:prstGeom prst="roundRect">
            <a:avLst>
              <a:gd name="adj" fmla="val 43119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31" name="Elipse 30"/>
          <p:cNvSpPr/>
          <p:nvPr/>
        </p:nvSpPr>
        <p:spPr>
          <a:xfrm>
            <a:off x="799441" y="1938286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Elipse 31"/>
          <p:cNvSpPr/>
          <p:nvPr/>
        </p:nvSpPr>
        <p:spPr>
          <a:xfrm>
            <a:off x="1032665" y="2142725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3" name="Elipse 32"/>
          <p:cNvSpPr/>
          <p:nvPr/>
        </p:nvSpPr>
        <p:spPr>
          <a:xfrm>
            <a:off x="1032241" y="1866286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4" name="Elipse 33"/>
          <p:cNvSpPr/>
          <p:nvPr/>
        </p:nvSpPr>
        <p:spPr>
          <a:xfrm>
            <a:off x="876489" y="315535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1070765" y="306430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1090648" y="3294304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7" name="Elipse 36"/>
          <p:cNvSpPr/>
          <p:nvPr/>
        </p:nvSpPr>
        <p:spPr>
          <a:xfrm>
            <a:off x="1310769" y="3153479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8" name="Elipse 37"/>
          <p:cNvSpPr/>
          <p:nvPr/>
        </p:nvSpPr>
        <p:spPr>
          <a:xfrm>
            <a:off x="2060657" y="270655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9" name="Elipse 38"/>
          <p:cNvSpPr/>
          <p:nvPr/>
        </p:nvSpPr>
        <p:spPr>
          <a:xfrm>
            <a:off x="1947425" y="2955359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0" name="Elipse 39"/>
          <p:cNvSpPr/>
          <p:nvPr/>
        </p:nvSpPr>
        <p:spPr>
          <a:xfrm>
            <a:off x="2228233" y="307495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Elipse 40"/>
          <p:cNvSpPr/>
          <p:nvPr/>
        </p:nvSpPr>
        <p:spPr>
          <a:xfrm>
            <a:off x="2091425" y="3225479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Elipse 41"/>
          <p:cNvSpPr/>
          <p:nvPr/>
        </p:nvSpPr>
        <p:spPr>
          <a:xfrm>
            <a:off x="1699549" y="2689425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1739801" y="292453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804489" y="243916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1447521" y="2010286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871441" y="296457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7" name="Elipse 46"/>
          <p:cNvSpPr/>
          <p:nvPr/>
        </p:nvSpPr>
        <p:spPr>
          <a:xfrm>
            <a:off x="1310769" y="229565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1302893" y="180309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9" name="Triângulo isósceles 48"/>
          <p:cNvSpPr/>
          <p:nvPr/>
        </p:nvSpPr>
        <p:spPr>
          <a:xfrm rot="5400000" flipH="1">
            <a:off x="2546804" y="3472775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Triângulo isósceles 49"/>
          <p:cNvSpPr/>
          <p:nvPr/>
        </p:nvSpPr>
        <p:spPr>
          <a:xfrm rot="10800000" flipH="1" flipV="1">
            <a:off x="620212" y="1546841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1" name="Triângulo isósceles 50"/>
          <p:cNvSpPr/>
          <p:nvPr/>
        </p:nvSpPr>
        <p:spPr>
          <a:xfrm rot="5400000" flipH="1">
            <a:off x="8296035" y="3472775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2" name="Triângulo isósceles 51"/>
          <p:cNvSpPr/>
          <p:nvPr/>
        </p:nvSpPr>
        <p:spPr>
          <a:xfrm rot="10800000" flipH="1" flipV="1">
            <a:off x="6369443" y="1546841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3" name="Elipse 52"/>
          <p:cNvSpPr/>
          <p:nvPr/>
        </p:nvSpPr>
        <p:spPr>
          <a:xfrm>
            <a:off x="6548240" y="1940757"/>
            <a:ext cx="144000" cy="144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6781464" y="2145196"/>
            <a:ext cx="144000" cy="144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/>
          <p:cNvSpPr/>
          <p:nvPr/>
        </p:nvSpPr>
        <p:spPr>
          <a:xfrm>
            <a:off x="6781040" y="1868757"/>
            <a:ext cx="144000" cy="144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6625288" y="3157824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6819564" y="3066774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6839447" y="3296775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7059568" y="3155950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7809456" y="2709024"/>
            <a:ext cx="144000" cy="144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7696224" y="2957830"/>
            <a:ext cx="144000" cy="144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7977032" y="3077424"/>
            <a:ext cx="144000" cy="144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7840224" y="3227950"/>
            <a:ext cx="144000" cy="144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7448348" y="2691896"/>
            <a:ext cx="144000" cy="144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488600" y="2927008"/>
            <a:ext cx="144000" cy="144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6553288" y="2441634"/>
            <a:ext cx="144000" cy="144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7196320" y="2012757"/>
            <a:ext cx="144000" cy="144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620240" y="2967048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059568" y="2298124"/>
            <a:ext cx="144000" cy="144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7051692" y="1805568"/>
            <a:ext cx="144000" cy="144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12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Unsupervized</a:t>
            </a:r>
            <a:r>
              <a:rPr lang="pt-BR" dirty="0"/>
              <a:t> </a:t>
            </a:r>
            <a:r>
              <a:rPr lang="pt-BR" dirty="0" err="1"/>
              <a:t>learning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906040"/>
              </p:ext>
            </p:extLst>
          </p:nvPr>
        </p:nvGraphicFramePr>
        <p:xfrm>
          <a:off x="6441033" y="1546821"/>
          <a:ext cx="1980000" cy="19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743523"/>
              </p:ext>
            </p:extLst>
          </p:nvPr>
        </p:nvGraphicFramePr>
        <p:xfrm>
          <a:off x="692234" y="1544350"/>
          <a:ext cx="1980000" cy="19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3203848" y="2076446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9" name="Conector de seta reta 8"/>
          <p:cNvCxnSpPr>
            <a:endCxn id="8" idx="1"/>
          </p:cNvCxnSpPr>
          <p:nvPr/>
        </p:nvCxnSpPr>
        <p:spPr>
          <a:xfrm>
            <a:off x="2483768" y="2533646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>
            <a:stCxn id="8" idx="3"/>
          </p:cNvCxnSpPr>
          <p:nvPr/>
        </p:nvCxnSpPr>
        <p:spPr>
          <a:xfrm>
            <a:off x="5580112" y="2533646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de cantos arredondados 10"/>
          <p:cNvSpPr/>
          <p:nvPr/>
        </p:nvSpPr>
        <p:spPr>
          <a:xfrm>
            <a:off x="694576" y="1228998"/>
            <a:ext cx="1800003" cy="482352"/>
          </a:xfrm>
          <a:prstGeom prst="roundRect">
            <a:avLst>
              <a:gd name="adj" fmla="val 43119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6444406" y="1228998"/>
            <a:ext cx="1800002" cy="482352"/>
          </a:xfrm>
          <a:prstGeom prst="roundRect">
            <a:avLst>
              <a:gd name="adj" fmla="val 43119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Output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1" name="Elipse 30"/>
          <p:cNvSpPr/>
          <p:nvPr/>
        </p:nvSpPr>
        <p:spPr>
          <a:xfrm>
            <a:off x="799441" y="1938286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Elipse 31"/>
          <p:cNvSpPr/>
          <p:nvPr/>
        </p:nvSpPr>
        <p:spPr>
          <a:xfrm>
            <a:off x="1032665" y="2142725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3" name="Elipse 32"/>
          <p:cNvSpPr/>
          <p:nvPr/>
        </p:nvSpPr>
        <p:spPr>
          <a:xfrm>
            <a:off x="1032241" y="1866286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4" name="Elipse 33"/>
          <p:cNvSpPr/>
          <p:nvPr/>
        </p:nvSpPr>
        <p:spPr>
          <a:xfrm>
            <a:off x="876489" y="315535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1070765" y="306430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1090648" y="3294304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7" name="Elipse 36"/>
          <p:cNvSpPr/>
          <p:nvPr/>
        </p:nvSpPr>
        <p:spPr>
          <a:xfrm>
            <a:off x="1310769" y="3153479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8" name="Elipse 37"/>
          <p:cNvSpPr/>
          <p:nvPr/>
        </p:nvSpPr>
        <p:spPr>
          <a:xfrm>
            <a:off x="2060657" y="270655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9" name="Elipse 38"/>
          <p:cNvSpPr/>
          <p:nvPr/>
        </p:nvSpPr>
        <p:spPr>
          <a:xfrm>
            <a:off x="1947425" y="2955359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0" name="Elipse 39"/>
          <p:cNvSpPr/>
          <p:nvPr/>
        </p:nvSpPr>
        <p:spPr>
          <a:xfrm>
            <a:off x="2228233" y="307495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Elipse 40"/>
          <p:cNvSpPr/>
          <p:nvPr/>
        </p:nvSpPr>
        <p:spPr>
          <a:xfrm>
            <a:off x="2091425" y="3225479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Elipse 41"/>
          <p:cNvSpPr/>
          <p:nvPr/>
        </p:nvSpPr>
        <p:spPr>
          <a:xfrm>
            <a:off x="1699549" y="2689425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1739801" y="292453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804489" y="243916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1447521" y="2010286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871441" y="296457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7" name="Elipse 46"/>
          <p:cNvSpPr/>
          <p:nvPr/>
        </p:nvSpPr>
        <p:spPr>
          <a:xfrm>
            <a:off x="1310769" y="229565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1302893" y="180309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9" name="Triângulo isósceles 48"/>
          <p:cNvSpPr/>
          <p:nvPr/>
        </p:nvSpPr>
        <p:spPr>
          <a:xfrm rot="5400000" flipH="1">
            <a:off x="2546804" y="3472775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Triângulo isósceles 49"/>
          <p:cNvSpPr/>
          <p:nvPr/>
        </p:nvSpPr>
        <p:spPr>
          <a:xfrm rot="10800000" flipH="1" flipV="1">
            <a:off x="620212" y="1546841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1" name="Triângulo isósceles 50"/>
          <p:cNvSpPr/>
          <p:nvPr/>
        </p:nvSpPr>
        <p:spPr>
          <a:xfrm rot="5400000" flipH="1">
            <a:off x="8296035" y="3472775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2" name="Triângulo isósceles 51"/>
          <p:cNvSpPr/>
          <p:nvPr/>
        </p:nvSpPr>
        <p:spPr>
          <a:xfrm rot="10800000" flipH="1" flipV="1">
            <a:off x="6369443" y="1546841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3" name="Elipse 52"/>
          <p:cNvSpPr/>
          <p:nvPr/>
        </p:nvSpPr>
        <p:spPr>
          <a:xfrm>
            <a:off x="6548240" y="1940757"/>
            <a:ext cx="144000" cy="144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6781464" y="2145196"/>
            <a:ext cx="144000" cy="144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/>
          <p:cNvSpPr/>
          <p:nvPr/>
        </p:nvSpPr>
        <p:spPr>
          <a:xfrm>
            <a:off x="6781040" y="1868757"/>
            <a:ext cx="144000" cy="144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6625288" y="3157824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6819564" y="3066774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6839447" y="3296775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7059568" y="3155950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7809456" y="2709024"/>
            <a:ext cx="144000" cy="144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7696224" y="2957830"/>
            <a:ext cx="144000" cy="144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7977032" y="3077424"/>
            <a:ext cx="144000" cy="144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7840224" y="3227950"/>
            <a:ext cx="144000" cy="144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7448348" y="2691896"/>
            <a:ext cx="144000" cy="144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488600" y="2927008"/>
            <a:ext cx="144000" cy="144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6553288" y="2441634"/>
            <a:ext cx="144000" cy="144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7196320" y="2012757"/>
            <a:ext cx="144000" cy="144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620240" y="2967048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059568" y="2298124"/>
            <a:ext cx="144000" cy="144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7051692" y="1805568"/>
            <a:ext cx="144000" cy="144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Elipse 70"/>
          <p:cNvSpPr/>
          <p:nvPr/>
        </p:nvSpPr>
        <p:spPr>
          <a:xfrm>
            <a:off x="6349947" y="1640167"/>
            <a:ext cx="1067994" cy="11033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/>
          <p:cNvSpPr/>
          <p:nvPr/>
        </p:nvSpPr>
        <p:spPr>
          <a:xfrm>
            <a:off x="7318133" y="2475931"/>
            <a:ext cx="952742" cy="9843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Elipse 72"/>
          <p:cNvSpPr/>
          <p:nvPr/>
        </p:nvSpPr>
        <p:spPr>
          <a:xfrm>
            <a:off x="6539514" y="2812682"/>
            <a:ext cx="719340" cy="7431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084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Digital </a:t>
            </a:r>
            <a:r>
              <a:rPr lang="pt-BR" dirty="0" err="1"/>
              <a:t>images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6" name="Picture 2" descr="D:\UFV\Dev\per2020-sin392\sampling\arvore_512x512_o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144" y="1419614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593696"/>
              </p:ext>
            </p:extLst>
          </p:nvPr>
        </p:nvGraphicFramePr>
        <p:xfrm>
          <a:off x="2411760" y="1239614"/>
          <a:ext cx="3456384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384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sz="1050" b="0" i="1" dirty="0" smtClean="0">
                          <a:solidFill>
                            <a:schemeClr val="tx1"/>
                          </a:solidFill>
                        </a:rPr>
                        <a:t>N-1</a:t>
                      </a:r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9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1" i="1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pt-BR" sz="105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i="1" dirty="0" smtClean="0">
                          <a:solidFill>
                            <a:schemeClr val="tx1"/>
                          </a:solidFill>
                        </a:rPr>
                        <a:t>M-1</a:t>
                      </a:r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b="1" i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pt-BR" sz="105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riângulo isósceles 7"/>
          <p:cNvSpPr/>
          <p:nvPr/>
        </p:nvSpPr>
        <p:spPr>
          <a:xfrm rot="5400000" flipH="1">
            <a:off x="5850144" y="1365614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Triângulo isósceles 8"/>
          <p:cNvSpPr/>
          <p:nvPr/>
        </p:nvSpPr>
        <p:spPr>
          <a:xfrm rot="10800000" flipH="1">
            <a:off x="2736144" y="4479974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411760" y="2595066"/>
            <a:ext cx="36000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4154241" y="1023590"/>
            <a:ext cx="0" cy="3600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rma livre 11"/>
          <p:cNvSpPr/>
          <p:nvPr/>
        </p:nvSpPr>
        <p:spPr>
          <a:xfrm>
            <a:off x="4152900" y="2053491"/>
            <a:ext cx="2425700" cy="530959"/>
          </a:xfrm>
          <a:custGeom>
            <a:avLst/>
            <a:gdLst>
              <a:gd name="connsiteX0" fmla="*/ 0 w 2425700"/>
              <a:gd name="connsiteY0" fmla="*/ 530959 h 530959"/>
              <a:gd name="connsiteX1" fmla="*/ 1428750 w 2425700"/>
              <a:gd name="connsiteY1" fmla="*/ 3909 h 530959"/>
              <a:gd name="connsiteX2" fmla="*/ 2425700 w 2425700"/>
              <a:gd name="connsiteY2" fmla="*/ 276959 h 530959"/>
              <a:gd name="connsiteX3" fmla="*/ 2425700 w 2425700"/>
              <a:gd name="connsiteY3" fmla="*/ 276959 h 53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530959">
                <a:moveTo>
                  <a:pt x="0" y="530959"/>
                </a:moveTo>
                <a:cubicBezTo>
                  <a:pt x="512233" y="288600"/>
                  <a:pt x="1024467" y="46242"/>
                  <a:pt x="1428750" y="3909"/>
                </a:cubicBezTo>
                <a:cubicBezTo>
                  <a:pt x="1833033" y="-38424"/>
                  <a:pt x="2425700" y="276959"/>
                  <a:pt x="2425700" y="276959"/>
                </a:cubicBezTo>
                <a:lnTo>
                  <a:pt x="2425700" y="276959"/>
                </a:ln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6300192" y="2355726"/>
            <a:ext cx="1210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 smtClean="0"/>
              <a:t>f</a:t>
            </a:r>
            <a:r>
              <a:rPr lang="pt-BR" sz="1200" dirty="0" smtClean="0"/>
              <a:t>(</a:t>
            </a:r>
            <a:r>
              <a:rPr lang="pt-BR" sz="1200" i="1" dirty="0" smtClean="0"/>
              <a:t>x, y</a:t>
            </a:r>
            <a:r>
              <a:rPr lang="pt-BR" sz="1200" dirty="0" smtClean="0"/>
              <a:t>) = [R, G, B]</a:t>
            </a:r>
            <a:endParaRPr lang="pt-BR" sz="1200" dirty="0"/>
          </a:p>
        </p:txBody>
      </p:sp>
      <p:cxnSp>
        <p:nvCxnSpPr>
          <p:cNvPr id="18" name="Conector de seta reta 17"/>
          <p:cNvCxnSpPr/>
          <p:nvPr/>
        </p:nvCxnSpPr>
        <p:spPr>
          <a:xfrm>
            <a:off x="2411760" y="1023590"/>
            <a:ext cx="396384" cy="39602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3802061" y="746591"/>
            <a:ext cx="754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 smtClean="0"/>
              <a:t>column</a:t>
            </a:r>
            <a:r>
              <a:rPr lang="pt-BR" sz="1200" dirty="0" smtClean="0"/>
              <a:t> y</a:t>
            </a:r>
            <a:endParaRPr lang="pt-BR" sz="1200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882320" y="2456566"/>
            <a:ext cx="529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 err="1" smtClean="0"/>
              <a:t>row</a:t>
            </a:r>
            <a:r>
              <a:rPr lang="pt-BR" sz="1200" dirty="0" smtClean="0"/>
              <a:t> x</a:t>
            </a:r>
            <a:endParaRPr lang="pt-BR" sz="1200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251520" y="3556284"/>
            <a:ext cx="13753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 </a:t>
            </a:r>
            <a:r>
              <a:rPr lang="pt-BR" dirty="0" err="1" smtClean="0"/>
              <a:t>rows</a:t>
            </a:r>
            <a:endParaRPr lang="pt-BR" dirty="0" smtClean="0"/>
          </a:p>
          <a:p>
            <a:r>
              <a:rPr lang="pt-BR" dirty="0" smtClean="0"/>
              <a:t>N </a:t>
            </a:r>
            <a:r>
              <a:rPr lang="pt-BR" dirty="0" err="1" smtClean="0"/>
              <a:t>columns</a:t>
            </a:r>
            <a:endParaRPr lang="pt-BR" dirty="0" smtClean="0"/>
          </a:p>
          <a:p>
            <a:r>
              <a:rPr lang="pt-BR" dirty="0" smtClean="0"/>
              <a:t>M × N pixels</a:t>
            </a:r>
            <a:endParaRPr lang="pt-BR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1819931" y="746591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 smtClean="0"/>
              <a:t>origin</a:t>
            </a:r>
            <a:r>
              <a:rPr lang="pt-BR" sz="1200" dirty="0" smtClean="0"/>
              <a:t> (0, 0)</a:t>
            </a:r>
            <a:endParaRPr lang="pt-BR" sz="1200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5868144" y="3961060"/>
            <a:ext cx="3275856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err="1" smtClean="0"/>
              <a:t>Colored</a:t>
            </a:r>
            <a:r>
              <a:rPr lang="pt-BR" sz="1600" dirty="0" smtClean="0"/>
              <a:t> </a:t>
            </a:r>
            <a:r>
              <a:rPr lang="pt-BR" sz="1600" dirty="0" err="1" smtClean="0"/>
              <a:t>image</a:t>
            </a:r>
            <a:r>
              <a:rPr lang="pt-BR" sz="1600" dirty="0" smtClean="0"/>
              <a:t> (RGB)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86869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Cross-</a:t>
            </a:r>
            <a:r>
              <a:rPr lang="pt-BR" dirty="0" err="1" smtClean="0"/>
              <a:t>validation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121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orma livre 110"/>
          <p:cNvSpPr/>
          <p:nvPr/>
        </p:nvSpPr>
        <p:spPr>
          <a:xfrm>
            <a:off x="1057275" y="1214438"/>
            <a:ext cx="1438275" cy="2881312"/>
          </a:xfrm>
          <a:custGeom>
            <a:avLst/>
            <a:gdLst>
              <a:gd name="connsiteX0" fmla="*/ 0 w 1438275"/>
              <a:gd name="connsiteY0" fmla="*/ 0 h 2881312"/>
              <a:gd name="connsiteX1" fmla="*/ 361950 w 1438275"/>
              <a:gd name="connsiteY1" fmla="*/ 0 h 2881312"/>
              <a:gd name="connsiteX2" fmla="*/ 1262063 w 1438275"/>
              <a:gd name="connsiteY2" fmla="*/ 1443037 h 2881312"/>
              <a:gd name="connsiteX3" fmla="*/ 1438275 w 1438275"/>
              <a:gd name="connsiteY3" fmla="*/ 2881312 h 2881312"/>
              <a:gd name="connsiteX4" fmla="*/ 9525 w 1438275"/>
              <a:gd name="connsiteY4" fmla="*/ 2881312 h 2881312"/>
              <a:gd name="connsiteX5" fmla="*/ 0 w 1438275"/>
              <a:gd name="connsiteY5" fmla="*/ 0 h 2881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2881312">
                <a:moveTo>
                  <a:pt x="0" y="0"/>
                </a:moveTo>
                <a:lnTo>
                  <a:pt x="361950" y="0"/>
                </a:lnTo>
                <a:lnTo>
                  <a:pt x="1262063" y="1443037"/>
                </a:lnTo>
                <a:lnTo>
                  <a:pt x="1438275" y="2881312"/>
                </a:lnTo>
                <a:lnTo>
                  <a:pt x="9525" y="28813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Forma livre 111"/>
          <p:cNvSpPr/>
          <p:nvPr/>
        </p:nvSpPr>
        <p:spPr>
          <a:xfrm>
            <a:off x="1419225" y="1209675"/>
            <a:ext cx="2524125" cy="1624013"/>
          </a:xfrm>
          <a:custGeom>
            <a:avLst/>
            <a:gdLst>
              <a:gd name="connsiteX0" fmla="*/ 0 w 2524125"/>
              <a:gd name="connsiteY0" fmla="*/ 0 h 1624013"/>
              <a:gd name="connsiteX1" fmla="*/ 2524125 w 2524125"/>
              <a:gd name="connsiteY1" fmla="*/ 0 h 1624013"/>
              <a:gd name="connsiteX2" fmla="*/ 2524125 w 2524125"/>
              <a:gd name="connsiteY2" fmla="*/ 1624013 h 1624013"/>
              <a:gd name="connsiteX3" fmla="*/ 900113 w 2524125"/>
              <a:gd name="connsiteY3" fmla="*/ 1452563 h 1624013"/>
              <a:gd name="connsiteX4" fmla="*/ 0 w 2524125"/>
              <a:gd name="connsiteY4" fmla="*/ 0 h 162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4125" h="1624013">
                <a:moveTo>
                  <a:pt x="0" y="0"/>
                </a:moveTo>
                <a:lnTo>
                  <a:pt x="2524125" y="0"/>
                </a:lnTo>
                <a:lnTo>
                  <a:pt x="2524125" y="1624013"/>
                </a:lnTo>
                <a:lnTo>
                  <a:pt x="900113" y="14525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Forma livre 112"/>
          <p:cNvSpPr/>
          <p:nvPr/>
        </p:nvSpPr>
        <p:spPr>
          <a:xfrm>
            <a:off x="2319338" y="2657475"/>
            <a:ext cx="1628775" cy="1438275"/>
          </a:xfrm>
          <a:custGeom>
            <a:avLst/>
            <a:gdLst>
              <a:gd name="connsiteX0" fmla="*/ 0 w 1628775"/>
              <a:gd name="connsiteY0" fmla="*/ 0 h 1438275"/>
              <a:gd name="connsiteX1" fmla="*/ 1628775 w 1628775"/>
              <a:gd name="connsiteY1" fmla="*/ 185738 h 1438275"/>
              <a:gd name="connsiteX2" fmla="*/ 1628775 w 1628775"/>
              <a:gd name="connsiteY2" fmla="*/ 1438275 h 1438275"/>
              <a:gd name="connsiteX3" fmla="*/ 171450 w 1628775"/>
              <a:gd name="connsiteY3" fmla="*/ 1438275 h 1438275"/>
              <a:gd name="connsiteX4" fmla="*/ 0 w 1628775"/>
              <a:gd name="connsiteY4" fmla="*/ 0 h 1438275"/>
              <a:gd name="connsiteX0" fmla="*/ 0 w 1628775"/>
              <a:gd name="connsiteY0" fmla="*/ 0 h 1438275"/>
              <a:gd name="connsiteX1" fmla="*/ 1628775 w 1628775"/>
              <a:gd name="connsiteY1" fmla="*/ 173832 h 1438275"/>
              <a:gd name="connsiteX2" fmla="*/ 1628775 w 1628775"/>
              <a:gd name="connsiteY2" fmla="*/ 1438275 h 1438275"/>
              <a:gd name="connsiteX3" fmla="*/ 171450 w 1628775"/>
              <a:gd name="connsiteY3" fmla="*/ 1438275 h 1438275"/>
              <a:gd name="connsiteX4" fmla="*/ 0 w 1628775"/>
              <a:gd name="connsiteY4" fmla="*/ 0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8775" h="1438275">
                <a:moveTo>
                  <a:pt x="0" y="0"/>
                </a:moveTo>
                <a:lnTo>
                  <a:pt x="1628775" y="173832"/>
                </a:lnTo>
                <a:lnTo>
                  <a:pt x="1628775" y="1438275"/>
                </a:lnTo>
                <a:lnTo>
                  <a:pt x="171450" y="14382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62" name="Tabela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943743"/>
              </p:ext>
            </p:extLst>
          </p:nvPr>
        </p:nvGraphicFramePr>
        <p:xfrm>
          <a:off x="885130" y="1036191"/>
          <a:ext cx="3240000" cy="34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19" name="Forma livre 118"/>
          <p:cNvSpPr/>
          <p:nvPr/>
        </p:nvSpPr>
        <p:spPr>
          <a:xfrm>
            <a:off x="6848475" y="2986088"/>
            <a:ext cx="1157288" cy="909637"/>
          </a:xfrm>
          <a:custGeom>
            <a:avLst/>
            <a:gdLst>
              <a:gd name="connsiteX0" fmla="*/ 290513 w 1157288"/>
              <a:gd name="connsiteY0" fmla="*/ 90487 h 909637"/>
              <a:gd name="connsiteX1" fmla="*/ 338138 w 1157288"/>
              <a:gd name="connsiteY1" fmla="*/ 376237 h 909637"/>
              <a:gd name="connsiteX2" fmla="*/ 528638 w 1157288"/>
              <a:gd name="connsiteY2" fmla="*/ 433387 h 909637"/>
              <a:gd name="connsiteX3" fmla="*/ 823913 w 1157288"/>
              <a:gd name="connsiteY3" fmla="*/ 290512 h 909637"/>
              <a:gd name="connsiteX4" fmla="*/ 1019175 w 1157288"/>
              <a:gd name="connsiteY4" fmla="*/ 304800 h 909637"/>
              <a:gd name="connsiteX5" fmla="*/ 1157288 w 1157288"/>
              <a:gd name="connsiteY5" fmla="*/ 704850 h 909637"/>
              <a:gd name="connsiteX6" fmla="*/ 1133475 w 1157288"/>
              <a:gd name="connsiteY6" fmla="*/ 871537 h 909637"/>
              <a:gd name="connsiteX7" fmla="*/ 862013 w 1157288"/>
              <a:gd name="connsiteY7" fmla="*/ 909637 h 909637"/>
              <a:gd name="connsiteX8" fmla="*/ 728663 w 1157288"/>
              <a:gd name="connsiteY8" fmla="*/ 876300 h 909637"/>
              <a:gd name="connsiteX9" fmla="*/ 723900 w 1157288"/>
              <a:gd name="connsiteY9" fmla="*/ 647700 h 909637"/>
              <a:gd name="connsiteX10" fmla="*/ 438150 w 1157288"/>
              <a:gd name="connsiteY10" fmla="*/ 695325 h 909637"/>
              <a:gd name="connsiteX11" fmla="*/ 0 w 1157288"/>
              <a:gd name="connsiteY11" fmla="*/ 295275 h 909637"/>
              <a:gd name="connsiteX12" fmla="*/ 14288 w 1157288"/>
              <a:gd name="connsiteY12" fmla="*/ 57150 h 909637"/>
              <a:gd name="connsiteX13" fmla="*/ 204788 w 1157288"/>
              <a:gd name="connsiteY13" fmla="*/ 0 h 909637"/>
              <a:gd name="connsiteX14" fmla="*/ 290513 w 1157288"/>
              <a:gd name="connsiteY14" fmla="*/ 90487 h 90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57288" h="909637">
                <a:moveTo>
                  <a:pt x="290513" y="90487"/>
                </a:moveTo>
                <a:lnTo>
                  <a:pt x="338138" y="376237"/>
                </a:lnTo>
                <a:lnTo>
                  <a:pt x="528638" y="433387"/>
                </a:lnTo>
                <a:lnTo>
                  <a:pt x="823913" y="290512"/>
                </a:lnTo>
                <a:lnTo>
                  <a:pt x="1019175" y="304800"/>
                </a:lnTo>
                <a:lnTo>
                  <a:pt x="1157288" y="704850"/>
                </a:lnTo>
                <a:lnTo>
                  <a:pt x="1133475" y="871537"/>
                </a:lnTo>
                <a:lnTo>
                  <a:pt x="862013" y="909637"/>
                </a:lnTo>
                <a:lnTo>
                  <a:pt x="728663" y="876300"/>
                </a:lnTo>
                <a:cubicBezTo>
                  <a:pt x="727075" y="800100"/>
                  <a:pt x="725488" y="723900"/>
                  <a:pt x="723900" y="647700"/>
                </a:cubicBezTo>
                <a:lnTo>
                  <a:pt x="438150" y="695325"/>
                </a:lnTo>
                <a:lnTo>
                  <a:pt x="0" y="295275"/>
                </a:lnTo>
                <a:lnTo>
                  <a:pt x="14288" y="57150"/>
                </a:lnTo>
                <a:lnTo>
                  <a:pt x="204788" y="0"/>
                </a:lnTo>
                <a:lnTo>
                  <a:pt x="290513" y="90487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Forma livre 117"/>
          <p:cNvSpPr/>
          <p:nvPr/>
        </p:nvSpPr>
        <p:spPr>
          <a:xfrm>
            <a:off x="5919788" y="1238250"/>
            <a:ext cx="1928812" cy="1271588"/>
          </a:xfrm>
          <a:custGeom>
            <a:avLst/>
            <a:gdLst>
              <a:gd name="connsiteX0" fmla="*/ 0 w 1928812"/>
              <a:gd name="connsiteY0" fmla="*/ 138113 h 1271588"/>
              <a:gd name="connsiteX1" fmla="*/ 142875 w 1928812"/>
              <a:gd name="connsiteY1" fmla="*/ 328613 h 1271588"/>
              <a:gd name="connsiteX2" fmla="*/ 538162 w 1928812"/>
              <a:gd name="connsiteY2" fmla="*/ 323850 h 1271588"/>
              <a:gd name="connsiteX3" fmla="*/ 1133475 w 1928812"/>
              <a:gd name="connsiteY3" fmla="*/ 814388 h 1271588"/>
              <a:gd name="connsiteX4" fmla="*/ 1495425 w 1928812"/>
              <a:gd name="connsiteY4" fmla="*/ 1243013 h 1271588"/>
              <a:gd name="connsiteX5" fmla="*/ 1824037 w 1928812"/>
              <a:gd name="connsiteY5" fmla="*/ 1271588 h 1271588"/>
              <a:gd name="connsiteX6" fmla="*/ 1928812 w 1928812"/>
              <a:gd name="connsiteY6" fmla="*/ 1143000 h 1271588"/>
              <a:gd name="connsiteX7" fmla="*/ 1890712 w 1928812"/>
              <a:gd name="connsiteY7" fmla="*/ 614363 h 1271588"/>
              <a:gd name="connsiteX8" fmla="*/ 1495425 w 1928812"/>
              <a:gd name="connsiteY8" fmla="*/ 376238 h 1271588"/>
              <a:gd name="connsiteX9" fmla="*/ 466725 w 1928812"/>
              <a:gd name="connsiteY9" fmla="*/ 223838 h 1271588"/>
              <a:gd name="connsiteX10" fmla="*/ 304800 w 1928812"/>
              <a:gd name="connsiteY10" fmla="*/ 38100 h 1271588"/>
              <a:gd name="connsiteX11" fmla="*/ 61912 w 1928812"/>
              <a:gd name="connsiteY11" fmla="*/ 0 h 1271588"/>
              <a:gd name="connsiteX12" fmla="*/ 0 w 1928812"/>
              <a:gd name="connsiteY12" fmla="*/ 138113 h 127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28812" h="1271588">
                <a:moveTo>
                  <a:pt x="0" y="138113"/>
                </a:moveTo>
                <a:lnTo>
                  <a:pt x="142875" y="328613"/>
                </a:lnTo>
                <a:lnTo>
                  <a:pt x="538162" y="323850"/>
                </a:lnTo>
                <a:lnTo>
                  <a:pt x="1133475" y="814388"/>
                </a:lnTo>
                <a:lnTo>
                  <a:pt x="1495425" y="1243013"/>
                </a:lnTo>
                <a:lnTo>
                  <a:pt x="1824037" y="1271588"/>
                </a:lnTo>
                <a:lnTo>
                  <a:pt x="1928812" y="1143000"/>
                </a:lnTo>
                <a:lnTo>
                  <a:pt x="1890712" y="614363"/>
                </a:lnTo>
                <a:lnTo>
                  <a:pt x="1495425" y="376238"/>
                </a:lnTo>
                <a:lnTo>
                  <a:pt x="466725" y="223838"/>
                </a:lnTo>
                <a:lnTo>
                  <a:pt x="304800" y="38100"/>
                </a:lnTo>
                <a:lnTo>
                  <a:pt x="61912" y="0"/>
                </a:lnTo>
                <a:lnTo>
                  <a:pt x="0" y="138113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Forma livre 116"/>
          <p:cNvSpPr/>
          <p:nvPr/>
        </p:nvSpPr>
        <p:spPr>
          <a:xfrm>
            <a:off x="5238750" y="2155825"/>
            <a:ext cx="863600" cy="825500"/>
          </a:xfrm>
          <a:custGeom>
            <a:avLst/>
            <a:gdLst>
              <a:gd name="connsiteX0" fmla="*/ 34925 w 863600"/>
              <a:gd name="connsiteY0" fmla="*/ 234950 h 825500"/>
              <a:gd name="connsiteX1" fmla="*/ 215900 w 863600"/>
              <a:gd name="connsiteY1" fmla="*/ 34925 h 825500"/>
              <a:gd name="connsiteX2" fmla="*/ 377825 w 863600"/>
              <a:gd name="connsiteY2" fmla="*/ 0 h 825500"/>
              <a:gd name="connsiteX3" fmla="*/ 749300 w 863600"/>
              <a:gd name="connsiteY3" fmla="*/ 6350 h 825500"/>
              <a:gd name="connsiteX4" fmla="*/ 809625 w 863600"/>
              <a:gd name="connsiteY4" fmla="*/ 82550 h 825500"/>
              <a:gd name="connsiteX5" fmla="*/ 822325 w 863600"/>
              <a:gd name="connsiteY5" fmla="*/ 171450 h 825500"/>
              <a:gd name="connsiteX6" fmla="*/ 730250 w 863600"/>
              <a:gd name="connsiteY6" fmla="*/ 250825 h 825500"/>
              <a:gd name="connsiteX7" fmla="*/ 422275 w 863600"/>
              <a:gd name="connsiteY7" fmla="*/ 222250 h 825500"/>
              <a:gd name="connsiteX8" fmla="*/ 288925 w 863600"/>
              <a:gd name="connsiteY8" fmla="*/ 298450 h 825500"/>
              <a:gd name="connsiteX9" fmla="*/ 298450 w 863600"/>
              <a:gd name="connsiteY9" fmla="*/ 349250 h 825500"/>
              <a:gd name="connsiteX10" fmla="*/ 501650 w 863600"/>
              <a:gd name="connsiteY10" fmla="*/ 536575 h 825500"/>
              <a:gd name="connsiteX11" fmla="*/ 615950 w 863600"/>
              <a:gd name="connsiteY11" fmla="*/ 574675 h 825500"/>
              <a:gd name="connsiteX12" fmla="*/ 800100 w 863600"/>
              <a:gd name="connsiteY12" fmla="*/ 574675 h 825500"/>
              <a:gd name="connsiteX13" fmla="*/ 863600 w 863600"/>
              <a:gd name="connsiteY13" fmla="*/ 657225 h 825500"/>
              <a:gd name="connsiteX14" fmla="*/ 781050 w 863600"/>
              <a:gd name="connsiteY14" fmla="*/ 800100 h 825500"/>
              <a:gd name="connsiteX15" fmla="*/ 571500 w 863600"/>
              <a:gd name="connsiteY15" fmla="*/ 825500 h 825500"/>
              <a:gd name="connsiteX16" fmla="*/ 422275 w 863600"/>
              <a:gd name="connsiteY16" fmla="*/ 638175 h 825500"/>
              <a:gd name="connsiteX17" fmla="*/ 203200 w 863600"/>
              <a:gd name="connsiteY17" fmla="*/ 606425 h 825500"/>
              <a:gd name="connsiteX18" fmla="*/ 149225 w 863600"/>
              <a:gd name="connsiteY18" fmla="*/ 450850 h 825500"/>
              <a:gd name="connsiteX19" fmla="*/ 47625 w 863600"/>
              <a:gd name="connsiteY19" fmla="*/ 422275 h 825500"/>
              <a:gd name="connsiteX20" fmla="*/ 0 w 863600"/>
              <a:gd name="connsiteY20" fmla="*/ 273050 h 825500"/>
              <a:gd name="connsiteX21" fmla="*/ 34925 w 863600"/>
              <a:gd name="connsiteY21" fmla="*/ 23495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63600" h="825500">
                <a:moveTo>
                  <a:pt x="34925" y="234950"/>
                </a:moveTo>
                <a:lnTo>
                  <a:pt x="215900" y="34925"/>
                </a:lnTo>
                <a:lnTo>
                  <a:pt x="377825" y="0"/>
                </a:lnTo>
                <a:lnTo>
                  <a:pt x="749300" y="6350"/>
                </a:lnTo>
                <a:lnTo>
                  <a:pt x="809625" y="82550"/>
                </a:lnTo>
                <a:lnTo>
                  <a:pt x="822325" y="171450"/>
                </a:lnTo>
                <a:lnTo>
                  <a:pt x="730250" y="250825"/>
                </a:lnTo>
                <a:lnTo>
                  <a:pt x="422275" y="222250"/>
                </a:lnTo>
                <a:lnTo>
                  <a:pt x="288925" y="298450"/>
                </a:lnTo>
                <a:lnTo>
                  <a:pt x="298450" y="349250"/>
                </a:lnTo>
                <a:lnTo>
                  <a:pt x="501650" y="536575"/>
                </a:lnTo>
                <a:lnTo>
                  <a:pt x="615950" y="574675"/>
                </a:lnTo>
                <a:lnTo>
                  <a:pt x="800100" y="574675"/>
                </a:lnTo>
                <a:lnTo>
                  <a:pt x="863600" y="657225"/>
                </a:lnTo>
                <a:lnTo>
                  <a:pt x="781050" y="800100"/>
                </a:lnTo>
                <a:lnTo>
                  <a:pt x="571500" y="825500"/>
                </a:lnTo>
                <a:lnTo>
                  <a:pt x="422275" y="638175"/>
                </a:lnTo>
                <a:lnTo>
                  <a:pt x="203200" y="606425"/>
                </a:lnTo>
                <a:lnTo>
                  <a:pt x="149225" y="450850"/>
                </a:lnTo>
                <a:lnTo>
                  <a:pt x="47625" y="422275"/>
                </a:lnTo>
                <a:lnTo>
                  <a:pt x="0" y="273050"/>
                </a:lnTo>
                <a:lnTo>
                  <a:pt x="34925" y="23495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86" name="Tabela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518811"/>
              </p:ext>
            </p:extLst>
          </p:nvPr>
        </p:nvGraphicFramePr>
        <p:xfrm>
          <a:off x="5009606" y="1032171"/>
          <a:ext cx="3240000" cy="34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Overfiting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3" name="Elipse 62"/>
          <p:cNvSpPr/>
          <p:nvPr/>
        </p:nvSpPr>
        <p:spPr>
          <a:xfrm>
            <a:off x="1714554" y="276523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4" name="Elipse 63"/>
          <p:cNvSpPr/>
          <p:nvPr/>
        </p:nvSpPr>
        <p:spPr>
          <a:xfrm>
            <a:off x="1353439" y="222090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5" name="Elipse 64"/>
          <p:cNvSpPr/>
          <p:nvPr/>
        </p:nvSpPr>
        <p:spPr>
          <a:xfrm>
            <a:off x="1353439" y="258538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6" name="Elipse 65"/>
          <p:cNvSpPr/>
          <p:nvPr/>
        </p:nvSpPr>
        <p:spPr>
          <a:xfrm>
            <a:off x="1174498" y="240123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7" name="Elipse 66"/>
          <p:cNvSpPr/>
          <p:nvPr/>
        </p:nvSpPr>
        <p:spPr>
          <a:xfrm>
            <a:off x="3693695" y="3663932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8" name="Elipse 67"/>
          <p:cNvSpPr/>
          <p:nvPr/>
        </p:nvSpPr>
        <p:spPr>
          <a:xfrm>
            <a:off x="3513514" y="3304364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9" name="Elipse 68"/>
          <p:cNvSpPr/>
          <p:nvPr/>
        </p:nvSpPr>
        <p:spPr>
          <a:xfrm>
            <a:off x="2793583" y="3121007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0" name="Elipse 69"/>
          <p:cNvSpPr/>
          <p:nvPr/>
        </p:nvSpPr>
        <p:spPr>
          <a:xfrm>
            <a:off x="3153639" y="3485313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1" name="Elipse 70"/>
          <p:cNvSpPr/>
          <p:nvPr/>
        </p:nvSpPr>
        <p:spPr>
          <a:xfrm>
            <a:off x="3334672" y="2223011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2" name="Elipse 71"/>
          <p:cNvSpPr/>
          <p:nvPr/>
        </p:nvSpPr>
        <p:spPr>
          <a:xfrm>
            <a:off x="3152196" y="204447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3" name="Elipse 72"/>
          <p:cNvSpPr/>
          <p:nvPr/>
        </p:nvSpPr>
        <p:spPr>
          <a:xfrm>
            <a:off x="2976931" y="1860284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4" name="Elipse 73"/>
          <p:cNvSpPr/>
          <p:nvPr/>
        </p:nvSpPr>
        <p:spPr>
          <a:xfrm>
            <a:off x="3334738" y="204578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5" name="Elipse 74"/>
          <p:cNvSpPr/>
          <p:nvPr/>
        </p:nvSpPr>
        <p:spPr>
          <a:xfrm>
            <a:off x="1894578" y="132188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3513514" y="3664238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7" name="Triângulo isósceles 76"/>
          <p:cNvSpPr/>
          <p:nvPr/>
        </p:nvSpPr>
        <p:spPr>
          <a:xfrm rot="5400000" flipH="1">
            <a:off x="3999129" y="4041361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8" name="Triângulo isósceles 77"/>
          <p:cNvSpPr/>
          <p:nvPr/>
        </p:nvSpPr>
        <p:spPr>
          <a:xfrm rot="10800000" flipH="1" flipV="1">
            <a:off x="992134" y="1036192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9" name="Elipse 78"/>
          <p:cNvSpPr/>
          <p:nvPr/>
        </p:nvSpPr>
        <p:spPr>
          <a:xfrm>
            <a:off x="1711362" y="2223011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7" name="Elipse 86"/>
          <p:cNvSpPr/>
          <p:nvPr/>
        </p:nvSpPr>
        <p:spPr>
          <a:xfrm>
            <a:off x="5839030" y="276121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8" name="Elipse 87"/>
          <p:cNvSpPr/>
          <p:nvPr/>
        </p:nvSpPr>
        <p:spPr>
          <a:xfrm>
            <a:off x="5477915" y="221688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9" name="Elipse 88"/>
          <p:cNvSpPr/>
          <p:nvPr/>
        </p:nvSpPr>
        <p:spPr>
          <a:xfrm>
            <a:off x="5477915" y="258136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0" name="Elipse 89"/>
          <p:cNvSpPr/>
          <p:nvPr/>
        </p:nvSpPr>
        <p:spPr>
          <a:xfrm>
            <a:off x="5298974" y="239721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1" name="Elipse 90"/>
          <p:cNvSpPr/>
          <p:nvPr/>
        </p:nvSpPr>
        <p:spPr>
          <a:xfrm>
            <a:off x="7818171" y="3659912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2" name="Elipse 91"/>
          <p:cNvSpPr/>
          <p:nvPr/>
        </p:nvSpPr>
        <p:spPr>
          <a:xfrm>
            <a:off x="7637990" y="3300344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3" name="Elipse 92"/>
          <p:cNvSpPr/>
          <p:nvPr/>
        </p:nvSpPr>
        <p:spPr>
          <a:xfrm>
            <a:off x="6918059" y="3116987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4" name="Elipse 93"/>
          <p:cNvSpPr/>
          <p:nvPr/>
        </p:nvSpPr>
        <p:spPr>
          <a:xfrm>
            <a:off x="7278115" y="3481293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5" name="Elipse 94"/>
          <p:cNvSpPr/>
          <p:nvPr/>
        </p:nvSpPr>
        <p:spPr>
          <a:xfrm>
            <a:off x="7459148" y="2218991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6" name="Elipse 95"/>
          <p:cNvSpPr/>
          <p:nvPr/>
        </p:nvSpPr>
        <p:spPr>
          <a:xfrm>
            <a:off x="7276672" y="204045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7" name="Elipse 96"/>
          <p:cNvSpPr/>
          <p:nvPr/>
        </p:nvSpPr>
        <p:spPr>
          <a:xfrm>
            <a:off x="7101407" y="1856264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8" name="Elipse 97"/>
          <p:cNvSpPr/>
          <p:nvPr/>
        </p:nvSpPr>
        <p:spPr>
          <a:xfrm>
            <a:off x="7459214" y="204176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9" name="Elipse 98"/>
          <p:cNvSpPr/>
          <p:nvPr/>
        </p:nvSpPr>
        <p:spPr>
          <a:xfrm>
            <a:off x="6019054" y="131786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0" name="Elipse 99"/>
          <p:cNvSpPr/>
          <p:nvPr/>
        </p:nvSpPr>
        <p:spPr>
          <a:xfrm>
            <a:off x="7637990" y="3660218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1" name="Triângulo isósceles 100"/>
          <p:cNvSpPr/>
          <p:nvPr/>
        </p:nvSpPr>
        <p:spPr>
          <a:xfrm rot="5400000" flipH="1">
            <a:off x="8123605" y="4037341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2" name="Triângulo isósceles 101"/>
          <p:cNvSpPr/>
          <p:nvPr/>
        </p:nvSpPr>
        <p:spPr>
          <a:xfrm rot="10800000" flipH="1" flipV="1">
            <a:off x="5116610" y="1032172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3" name="Elipse 102"/>
          <p:cNvSpPr/>
          <p:nvPr/>
        </p:nvSpPr>
        <p:spPr>
          <a:xfrm>
            <a:off x="5835838" y="2218991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5" name="Forma livre 114"/>
          <p:cNvSpPr/>
          <p:nvPr/>
        </p:nvSpPr>
        <p:spPr>
          <a:xfrm flipV="1">
            <a:off x="5267324" y="2189782"/>
            <a:ext cx="175649" cy="200993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de cantos arredondados 47"/>
          <p:cNvSpPr/>
          <p:nvPr/>
        </p:nvSpPr>
        <p:spPr>
          <a:xfrm>
            <a:off x="1057276" y="730022"/>
            <a:ext cx="2890838" cy="482352"/>
          </a:xfrm>
          <a:prstGeom prst="roundRect">
            <a:avLst>
              <a:gd name="adj" fmla="val 43119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No </a:t>
            </a:r>
            <a:r>
              <a:rPr lang="pt-BR" sz="1400" dirty="0" err="1">
                <a:solidFill>
                  <a:schemeClr val="tx1"/>
                </a:solidFill>
              </a:rPr>
              <a:t>overfiting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49" name="Retângulo de cantos arredondados 48"/>
          <p:cNvSpPr/>
          <p:nvPr/>
        </p:nvSpPr>
        <p:spPr>
          <a:xfrm>
            <a:off x="5188610" y="730022"/>
            <a:ext cx="2911782" cy="482352"/>
          </a:xfrm>
          <a:prstGeom prst="roundRect">
            <a:avLst>
              <a:gd name="adj" fmla="val 43119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 smtClean="0">
                <a:solidFill>
                  <a:schemeClr val="tx1"/>
                </a:solidFill>
              </a:rPr>
              <a:t>Overfiting</a:t>
            </a:r>
            <a:endParaRPr lang="pt-B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02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orma livre 110"/>
          <p:cNvSpPr/>
          <p:nvPr/>
        </p:nvSpPr>
        <p:spPr>
          <a:xfrm>
            <a:off x="1057275" y="1214438"/>
            <a:ext cx="1438275" cy="2881312"/>
          </a:xfrm>
          <a:custGeom>
            <a:avLst/>
            <a:gdLst>
              <a:gd name="connsiteX0" fmla="*/ 0 w 1438275"/>
              <a:gd name="connsiteY0" fmla="*/ 0 h 2881312"/>
              <a:gd name="connsiteX1" fmla="*/ 361950 w 1438275"/>
              <a:gd name="connsiteY1" fmla="*/ 0 h 2881312"/>
              <a:gd name="connsiteX2" fmla="*/ 1262063 w 1438275"/>
              <a:gd name="connsiteY2" fmla="*/ 1443037 h 2881312"/>
              <a:gd name="connsiteX3" fmla="*/ 1438275 w 1438275"/>
              <a:gd name="connsiteY3" fmla="*/ 2881312 h 2881312"/>
              <a:gd name="connsiteX4" fmla="*/ 9525 w 1438275"/>
              <a:gd name="connsiteY4" fmla="*/ 2881312 h 2881312"/>
              <a:gd name="connsiteX5" fmla="*/ 0 w 1438275"/>
              <a:gd name="connsiteY5" fmla="*/ 0 h 2881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2881312">
                <a:moveTo>
                  <a:pt x="0" y="0"/>
                </a:moveTo>
                <a:lnTo>
                  <a:pt x="361950" y="0"/>
                </a:lnTo>
                <a:lnTo>
                  <a:pt x="1262063" y="1443037"/>
                </a:lnTo>
                <a:lnTo>
                  <a:pt x="1438275" y="2881312"/>
                </a:lnTo>
                <a:lnTo>
                  <a:pt x="9525" y="28813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Forma livre 111"/>
          <p:cNvSpPr/>
          <p:nvPr/>
        </p:nvSpPr>
        <p:spPr>
          <a:xfrm>
            <a:off x="1419225" y="1209675"/>
            <a:ext cx="2524125" cy="1624013"/>
          </a:xfrm>
          <a:custGeom>
            <a:avLst/>
            <a:gdLst>
              <a:gd name="connsiteX0" fmla="*/ 0 w 2524125"/>
              <a:gd name="connsiteY0" fmla="*/ 0 h 1624013"/>
              <a:gd name="connsiteX1" fmla="*/ 2524125 w 2524125"/>
              <a:gd name="connsiteY1" fmla="*/ 0 h 1624013"/>
              <a:gd name="connsiteX2" fmla="*/ 2524125 w 2524125"/>
              <a:gd name="connsiteY2" fmla="*/ 1624013 h 1624013"/>
              <a:gd name="connsiteX3" fmla="*/ 900113 w 2524125"/>
              <a:gd name="connsiteY3" fmla="*/ 1452563 h 1624013"/>
              <a:gd name="connsiteX4" fmla="*/ 0 w 2524125"/>
              <a:gd name="connsiteY4" fmla="*/ 0 h 162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4125" h="1624013">
                <a:moveTo>
                  <a:pt x="0" y="0"/>
                </a:moveTo>
                <a:lnTo>
                  <a:pt x="2524125" y="0"/>
                </a:lnTo>
                <a:lnTo>
                  <a:pt x="2524125" y="1624013"/>
                </a:lnTo>
                <a:lnTo>
                  <a:pt x="900113" y="14525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Forma livre 112"/>
          <p:cNvSpPr/>
          <p:nvPr/>
        </p:nvSpPr>
        <p:spPr>
          <a:xfrm>
            <a:off x="2319338" y="2657475"/>
            <a:ext cx="1628775" cy="1438275"/>
          </a:xfrm>
          <a:custGeom>
            <a:avLst/>
            <a:gdLst>
              <a:gd name="connsiteX0" fmla="*/ 0 w 1628775"/>
              <a:gd name="connsiteY0" fmla="*/ 0 h 1438275"/>
              <a:gd name="connsiteX1" fmla="*/ 1628775 w 1628775"/>
              <a:gd name="connsiteY1" fmla="*/ 185738 h 1438275"/>
              <a:gd name="connsiteX2" fmla="*/ 1628775 w 1628775"/>
              <a:gd name="connsiteY2" fmla="*/ 1438275 h 1438275"/>
              <a:gd name="connsiteX3" fmla="*/ 171450 w 1628775"/>
              <a:gd name="connsiteY3" fmla="*/ 1438275 h 1438275"/>
              <a:gd name="connsiteX4" fmla="*/ 0 w 1628775"/>
              <a:gd name="connsiteY4" fmla="*/ 0 h 1438275"/>
              <a:gd name="connsiteX0" fmla="*/ 0 w 1628775"/>
              <a:gd name="connsiteY0" fmla="*/ 0 h 1438275"/>
              <a:gd name="connsiteX1" fmla="*/ 1628775 w 1628775"/>
              <a:gd name="connsiteY1" fmla="*/ 173832 h 1438275"/>
              <a:gd name="connsiteX2" fmla="*/ 1628775 w 1628775"/>
              <a:gd name="connsiteY2" fmla="*/ 1438275 h 1438275"/>
              <a:gd name="connsiteX3" fmla="*/ 171450 w 1628775"/>
              <a:gd name="connsiteY3" fmla="*/ 1438275 h 1438275"/>
              <a:gd name="connsiteX4" fmla="*/ 0 w 1628775"/>
              <a:gd name="connsiteY4" fmla="*/ 0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8775" h="1438275">
                <a:moveTo>
                  <a:pt x="0" y="0"/>
                </a:moveTo>
                <a:lnTo>
                  <a:pt x="1628775" y="173832"/>
                </a:lnTo>
                <a:lnTo>
                  <a:pt x="1628775" y="1438275"/>
                </a:lnTo>
                <a:lnTo>
                  <a:pt x="171450" y="14382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62" name="Tabela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692526"/>
              </p:ext>
            </p:extLst>
          </p:nvPr>
        </p:nvGraphicFramePr>
        <p:xfrm>
          <a:off x="885130" y="1036191"/>
          <a:ext cx="3240000" cy="34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19" name="Forma livre 118"/>
          <p:cNvSpPr/>
          <p:nvPr/>
        </p:nvSpPr>
        <p:spPr>
          <a:xfrm>
            <a:off x="6848475" y="2986088"/>
            <a:ext cx="1157288" cy="909637"/>
          </a:xfrm>
          <a:custGeom>
            <a:avLst/>
            <a:gdLst>
              <a:gd name="connsiteX0" fmla="*/ 290513 w 1157288"/>
              <a:gd name="connsiteY0" fmla="*/ 90487 h 909637"/>
              <a:gd name="connsiteX1" fmla="*/ 338138 w 1157288"/>
              <a:gd name="connsiteY1" fmla="*/ 376237 h 909637"/>
              <a:gd name="connsiteX2" fmla="*/ 528638 w 1157288"/>
              <a:gd name="connsiteY2" fmla="*/ 433387 h 909637"/>
              <a:gd name="connsiteX3" fmla="*/ 823913 w 1157288"/>
              <a:gd name="connsiteY3" fmla="*/ 290512 h 909637"/>
              <a:gd name="connsiteX4" fmla="*/ 1019175 w 1157288"/>
              <a:gd name="connsiteY4" fmla="*/ 304800 h 909637"/>
              <a:gd name="connsiteX5" fmla="*/ 1157288 w 1157288"/>
              <a:gd name="connsiteY5" fmla="*/ 704850 h 909637"/>
              <a:gd name="connsiteX6" fmla="*/ 1133475 w 1157288"/>
              <a:gd name="connsiteY6" fmla="*/ 871537 h 909637"/>
              <a:gd name="connsiteX7" fmla="*/ 862013 w 1157288"/>
              <a:gd name="connsiteY7" fmla="*/ 909637 h 909637"/>
              <a:gd name="connsiteX8" fmla="*/ 728663 w 1157288"/>
              <a:gd name="connsiteY8" fmla="*/ 876300 h 909637"/>
              <a:gd name="connsiteX9" fmla="*/ 723900 w 1157288"/>
              <a:gd name="connsiteY9" fmla="*/ 647700 h 909637"/>
              <a:gd name="connsiteX10" fmla="*/ 438150 w 1157288"/>
              <a:gd name="connsiteY10" fmla="*/ 695325 h 909637"/>
              <a:gd name="connsiteX11" fmla="*/ 0 w 1157288"/>
              <a:gd name="connsiteY11" fmla="*/ 295275 h 909637"/>
              <a:gd name="connsiteX12" fmla="*/ 14288 w 1157288"/>
              <a:gd name="connsiteY12" fmla="*/ 57150 h 909637"/>
              <a:gd name="connsiteX13" fmla="*/ 204788 w 1157288"/>
              <a:gd name="connsiteY13" fmla="*/ 0 h 909637"/>
              <a:gd name="connsiteX14" fmla="*/ 290513 w 1157288"/>
              <a:gd name="connsiteY14" fmla="*/ 90487 h 90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57288" h="909637">
                <a:moveTo>
                  <a:pt x="290513" y="90487"/>
                </a:moveTo>
                <a:lnTo>
                  <a:pt x="338138" y="376237"/>
                </a:lnTo>
                <a:lnTo>
                  <a:pt x="528638" y="433387"/>
                </a:lnTo>
                <a:lnTo>
                  <a:pt x="823913" y="290512"/>
                </a:lnTo>
                <a:lnTo>
                  <a:pt x="1019175" y="304800"/>
                </a:lnTo>
                <a:lnTo>
                  <a:pt x="1157288" y="704850"/>
                </a:lnTo>
                <a:lnTo>
                  <a:pt x="1133475" y="871537"/>
                </a:lnTo>
                <a:lnTo>
                  <a:pt x="862013" y="909637"/>
                </a:lnTo>
                <a:lnTo>
                  <a:pt x="728663" y="876300"/>
                </a:lnTo>
                <a:cubicBezTo>
                  <a:pt x="727075" y="800100"/>
                  <a:pt x="725488" y="723900"/>
                  <a:pt x="723900" y="647700"/>
                </a:cubicBezTo>
                <a:lnTo>
                  <a:pt x="438150" y="695325"/>
                </a:lnTo>
                <a:lnTo>
                  <a:pt x="0" y="295275"/>
                </a:lnTo>
                <a:lnTo>
                  <a:pt x="14288" y="57150"/>
                </a:lnTo>
                <a:lnTo>
                  <a:pt x="204788" y="0"/>
                </a:lnTo>
                <a:lnTo>
                  <a:pt x="290513" y="90487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Forma livre 117"/>
          <p:cNvSpPr/>
          <p:nvPr/>
        </p:nvSpPr>
        <p:spPr>
          <a:xfrm>
            <a:off x="5919788" y="1238250"/>
            <a:ext cx="1928812" cy="1271588"/>
          </a:xfrm>
          <a:custGeom>
            <a:avLst/>
            <a:gdLst>
              <a:gd name="connsiteX0" fmla="*/ 0 w 1928812"/>
              <a:gd name="connsiteY0" fmla="*/ 138113 h 1271588"/>
              <a:gd name="connsiteX1" fmla="*/ 142875 w 1928812"/>
              <a:gd name="connsiteY1" fmla="*/ 328613 h 1271588"/>
              <a:gd name="connsiteX2" fmla="*/ 538162 w 1928812"/>
              <a:gd name="connsiteY2" fmla="*/ 323850 h 1271588"/>
              <a:gd name="connsiteX3" fmla="*/ 1133475 w 1928812"/>
              <a:gd name="connsiteY3" fmla="*/ 814388 h 1271588"/>
              <a:gd name="connsiteX4" fmla="*/ 1495425 w 1928812"/>
              <a:gd name="connsiteY4" fmla="*/ 1243013 h 1271588"/>
              <a:gd name="connsiteX5" fmla="*/ 1824037 w 1928812"/>
              <a:gd name="connsiteY5" fmla="*/ 1271588 h 1271588"/>
              <a:gd name="connsiteX6" fmla="*/ 1928812 w 1928812"/>
              <a:gd name="connsiteY6" fmla="*/ 1143000 h 1271588"/>
              <a:gd name="connsiteX7" fmla="*/ 1890712 w 1928812"/>
              <a:gd name="connsiteY7" fmla="*/ 614363 h 1271588"/>
              <a:gd name="connsiteX8" fmla="*/ 1495425 w 1928812"/>
              <a:gd name="connsiteY8" fmla="*/ 376238 h 1271588"/>
              <a:gd name="connsiteX9" fmla="*/ 466725 w 1928812"/>
              <a:gd name="connsiteY9" fmla="*/ 223838 h 1271588"/>
              <a:gd name="connsiteX10" fmla="*/ 304800 w 1928812"/>
              <a:gd name="connsiteY10" fmla="*/ 38100 h 1271588"/>
              <a:gd name="connsiteX11" fmla="*/ 61912 w 1928812"/>
              <a:gd name="connsiteY11" fmla="*/ 0 h 1271588"/>
              <a:gd name="connsiteX12" fmla="*/ 0 w 1928812"/>
              <a:gd name="connsiteY12" fmla="*/ 138113 h 127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28812" h="1271588">
                <a:moveTo>
                  <a:pt x="0" y="138113"/>
                </a:moveTo>
                <a:lnTo>
                  <a:pt x="142875" y="328613"/>
                </a:lnTo>
                <a:lnTo>
                  <a:pt x="538162" y="323850"/>
                </a:lnTo>
                <a:lnTo>
                  <a:pt x="1133475" y="814388"/>
                </a:lnTo>
                <a:lnTo>
                  <a:pt x="1495425" y="1243013"/>
                </a:lnTo>
                <a:lnTo>
                  <a:pt x="1824037" y="1271588"/>
                </a:lnTo>
                <a:lnTo>
                  <a:pt x="1928812" y="1143000"/>
                </a:lnTo>
                <a:lnTo>
                  <a:pt x="1890712" y="614363"/>
                </a:lnTo>
                <a:lnTo>
                  <a:pt x="1495425" y="376238"/>
                </a:lnTo>
                <a:lnTo>
                  <a:pt x="466725" y="223838"/>
                </a:lnTo>
                <a:lnTo>
                  <a:pt x="304800" y="38100"/>
                </a:lnTo>
                <a:lnTo>
                  <a:pt x="61912" y="0"/>
                </a:lnTo>
                <a:lnTo>
                  <a:pt x="0" y="138113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Forma livre 116"/>
          <p:cNvSpPr/>
          <p:nvPr/>
        </p:nvSpPr>
        <p:spPr>
          <a:xfrm>
            <a:off x="5238750" y="2155825"/>
            <a:ext cx="863600" cy="825500"/>
          </a:xfrm>
          <a:custGeom>
            <a:avLst/>
            <a:gdLst>
              <a:gd name="connsiteX0" fmla="*/ 34925 w 863600"/>
              <a:gd name="connsiteY0" fmla="*/ 234950 h 825500"/>
              <a:gd name="connsiteX1" fmla="*/ 215900 w 863600"/>
              <a:gd name="connsiteY1" fmla="*/ 34925 h 825500"/>
              <a:gd name="connsiteX2" fmla="*/ 377825 w 863600"/>
              <a:gd name="connsiteY2" fmla="*/ 0 h 825500"/>
              <a:gd name="connsiteX3" fmla="*/ 749300 w 863600"/>
              <a:gd name="connsiteY3" fmla="*/ 6350 h 825500"/>
              <a:gd name="connsiteX4" fmla="*/ 809625 w 863600"/>
              <a:gd name="connsiteY4" fmla="*/ 82550 h 825500"/>
              <a:gd name="connsiteX5" fmla="*/ 822325 w 863600"/>
              <a:gd name="connsiteY5" fmla="*/ 171450 h 825500"/>
              <a:gd name="connsiteX6" fmla="*/ 730250 w 863600"/>
              <a:gd name="connsiteY6" fmla="*/ 250825 h 825500"/>
              <a:gd name="connsiteX7" fmla="*/ 422275 w 863600"/>
              <a:gd name="connsiteY7" fmla="*/ 222250 h 825500"/>
              <a:gd name="connsiteX8" fmla="*/ 288925 w 863600"/>
              <a:gd name="connsiteY8" fmla="*/ 298450 h 825500"/>
              <a:gd name="connsiteX9" fmla="*/ 298450 w 863600"/>
              <a:gd name="connsiteY9" fmla="*/ 349250 h 825500"/>
              <a:gd name="connsiteX10" fmla="*/ 501650 w 863600"/>
              <a:gd name="connsiteY10" fmla="*/ 536575 h 825500"/>
              <a:gd name="connsiteX11" fmla="*/ 615950 w 863600"/>
              <a:gd name="connsiteY11" fmla="*/ 574675 h 825500"/>
              <a:gd name="connsiteX12" fmla="*/ 800100 w 863600"/>
              <a:gd name="connsiteY12" fmla="*/ 574675 h 825500"/>
              <a:gd name="connsiteX13" fmla="*/ 863600 w 863600"/>
              <a:gd name="connsiteY13" fmla="*/ 657225 h 825500"/>
              <a:gd name="connsiteX14" fmla="*/ 781050 w 863600"/>
              <a:gd name="connsiteY14" fmla="*/ 800100 h 825500"/>
              <a:gd name="connsiteX15" fmla="*/ 571500 w 863600"/>
              <a:gd name="connsiteY15" fmla="*/ 825500 h 825500"/>
              <a:gd name="connsiteX16" fmla="*/ 422275 w 863600"/>
              <a:gd name="connsiteY16" fmla="*/ 638175 h 825500"/>
              <a:gd name="connsiteX17" fmla="*/ 203200 w 863600"/>
              <a:gd name="connsiteY17" fmla="*/ 606425 h 825500"/>
              <a:gd name="connsiteX18" fmla="*/ 149225 w 863600"/>
              <a:gd name="connsiteY18" fmla="*/ 450850 h 825500"/>
              <a:gd name="connsiteX19" fmla="*/ 47625 w 863600"/>
              <a:gd name="connsiteY19" fmla="*/ 422275 h 825500"/>
              <a:gd name="connsiteX20" fmla="*/ 0 w 863600"/>
              <a:gd name="connsiteY20" fmla="*/ 273050 h 825500"/>
              <a:gd name="connsiteX21" fmla="*/ 34925 w 863600"/>
              <a:gd name="connsiteY21" fmla="*/ 23495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63600" h="825500">
                <a:moveTo>
                  <a:pt x="34925" y="234950"/>
                </a:moveTo>
                <a:lnTo>
                  <a:pt x="215900" y="34925"/>
                </a:lnTo>
                <a:lnTo>
                  <a:pt x="377825" y="0"/>
                </a:lnTo>
                <a:lnTo>
                  <a:pt x="749300" y="6350"/>
                </a:lnTo>
                <a:lnTo>
                  <a:pt x="809625" y="82550"/>
                </a:lnTo>
                <a:lnTo>
                  <a:pt x="822325" y="171450"/>
                </a:lnTo>
                <a:lnTo>
                  <a:pt x="730250" y="250825"/>
                </a:lnTo>
                <a:lnTo>
                  <a:pt x="422275" y="222250"/>
                </a:lnTo>
                <a:lnTo>
                  <a:pt x="288925" y="298450"/>
                </a:lnTo>
                <a:lnTo>
                  <a:pt x="298450" y="349250"/>
                </a:lnTo>
                <a:lnTo>
                  <a:pt x="501650" y="536575"/>
                </a:lnTo>
                <a:lnTo>
                  <a:pt x="615950" y="574675"/>
                </a:lnTo>
                <a:lnTo>
                  <a:pt x="800100" y="574675"/>
                </a:lnTo>
                <a:lnTo>
                  <a:pt x="863600" y="657225"/>
                </a:lnTo>
                <a:lnTo>
                  <a:pt x="781050" y="800100"/>
                </a:lnTo>
                <a:lnTo>
                  <a:pt x="571500" y="825500"/>
                </a:lnTo>
                <a:lnTo>
                  <a:pt x="422275" y="638175"/>
                </a:lnTo>
                <a:lnTo>
                  <a:pt x="203200" y="606425"/>
                </a:lnTo>
                <a:lnTo>
                  <a:pt x="149225" y="450850"/>
                </a:lnTo>
                <a:lnTo>
                  <a:pt x="47625" y="422275"/>
                </a:lnTo>
                <a:lnTo>
                  <a:pt x="0" y="273050"/>
                </a:lnTo>
                <a:lnTo>
                  <a:pt x="34925" y="23495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86" name="Tabela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25210"/>
              </p:ext>
            </p:extLst>
          </p:nvPr>
        </p:nvGraphicFramePr>
        <p:xfrm>
          <a:off x="5009606" y="1032171"/>
          <a:ext cx="3240000" cy="34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Overfiting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3" name="Elipse 62"/>
          <p:cNvSpPr/>
          <p:nvPr/>
        </p:nvSpPr>
        <p:spPr>
          <a:xfrm>
            <a:off x="1714554" y="276523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4" name="Elipse 63"/>
          <p:cNvSpPr/>
          <p:nvPr/>
        </p:nvSpPr>
        <p:spPr>
          <a:xfrm>
            <a:off x="1353439" y="222090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5" name="Elipse 64"/>
          <p:cNvSpPr/>
          <p:nvPr/>
        </p:nvSpPr>
        <p:spPr>
          <a:xfrm>
            <a:off x="1353439" y="258538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6" name="Elipse 65"/>
          <p:cNvSpPr/>
          <p:nvPr/>
        </p:nvSpPr>
        <p:spPr>
          <a:xfrm>
            <a:off x="1174498" y="240123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7" name="Elipse 66"/>
          <p:cNvSpPr/>
          <p:nvPr/>
        </p:nvSpPr>
        <p:spPr>
          <a:xfrm>
            <a:off x="3693695" y="3663932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8" name="Elipse 67"/>
          <p:cNvSpPr/>
          <p:nvPr/>
        </p:nvSpPr>
        <p:spPr>
          <a:xfrm>
            <a:off x="3513514" y="3304364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9" name="Elipse 68"/>
          <p:cNvSpPr/>
          <p:nvPr/>
        </p:nvSpPr>
        <p:spPr>
          <a:xfrm>
            <a:off x="2793583" y="3121007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0" name="Elipse 69"/>
          <p:cNvSpPr/>
          <p:nvPr/>
        </p:nvSpPr>
        <p:spPr>
          <a:xfrm>
            <a:off x="3153639" y="3485313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1" name="Elipse 70"/>
          <p:cNvSpPr/>
          <p:nvPr/>
        </p:nvSpPr>
        <p:spPr>
          <a:xfrm>
            <a:off x="3334672" y="2223011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2" name="Elipse 71"/>
          <p:cNvSpPr/>
          <p:nvPr/>
        </p:nvSpPr>
        <p:spPr>
          <a:xfrm>
            <a:off x="3152196" y="204447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3" name="Elipse 72"/>
          <p:cNvSpPr/>
          <p:nvPr/>
        </p:nvSpPr>
        <p:spPr>
          <a:xfrm>
            <a:off x="2976931" y="1860284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4" name="Elipse 73"/>
          <p:cNvSpPr/>
          <p:nvPr/>
        </p:nvSpPr>
        <p:spPr>
          <a:xfrm>
            <a:off x="3334738" y="204578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5" name="Elipse 74"/>
          <p:cNvSpPr/>
          <p:nvPr/>
        </p:nvSpPr>
        <p:spPr>
          <a:xfrm>
            <a:off x="1894578" y="132188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3513514" y="3664238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7" name="Triângulo isósceles 76"/>
          <p:cNvSpPr/>
          <p:nvPr/>
        </p:nvSpPr>
        <p:spPr>
          <a:xfrm rot="5400000" flipH="1">
            <a:off x="3999129" y="4041361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8" name="Triângulo isósceles 77"/>
          <p:cNvSpPr/>
          <p:nvPr/>
        </p:nvSpPr>
        <p:spPr>
          <a:xfrm rot="10800000" flipH="1" flipV="1">
            <a:off x="992134" y="1036192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9" name="Elipse 78"/>
          <p:cNvSpPr/>
          <p:nvPr/>
        </p:nvSpPr>
        <p:spPr>
          <a:xfrm>
            <a:off x="1711362" y="2223011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3" name="Triângulo isósceles 82"/>
          <p:cNvSpPr/>
          <p:nvPr/>
        </p:nvSpPr>
        <p:spPr>
          <a:xfrm>
            <a:off x="1714554" y="2549193"/>
            <a:ext cx="144000" cy="1440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Triângulo isósceles 83"/>
          <p:cNvSpPr/>
          <p:nvPr/>
        </p:nvSpPr>
        <p:spPr>
          <a:xfrm>
            <a:off x="3164120" y="3111806"/>
            <a:ext cx="144000" cy="1440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Triângulo isósceles 84"/>
          <p:cNvSpPr/>
          <p:nvPr/>
        </p:nvSpPr>
        <p:spPr>
          <a:xfrm>
            <a:off x="2253794" y="1649815"/>
            <a:ext cx="144000" cy="1440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Elipse 86"/>
          <p:cNvSpPr/>
          <p:nvPr/>
        </p:nvSpPr>
        <p:spPr>
          <a:xfrm>
            <a:off x="5839030" y="276121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8" name="Elipse 87"/>
          <p:cNvSpPr/>
          <p:nvPr/>
        </p:nvSpPr>
        <p:spPr>
          <a:xfrm>
            <a:off x="5477915" y="221688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9" name="Elipse 88"/>
          <p:cNvSpPr/>
          <p:nvPr/>
        </p:nvSpPr>
        <p:spPr>
          <a:xfrm>
            <a:off x="5477915" y="258136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0" name="Elipse 89"/>
          <p:cNvSpPr/>
          <p:nvPr/>
        </p:nvSpPr>
        <p:spPr>
          <a:xfrm>
            <a:off x="5298974" y="239721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1" name="Elipse 90"/>
          <p:cNvSpPr/>
          <p:nvPr/>
        </p:nvSpPr>
        <p:spPr>
          <a:xfrm>
            <a:off x="7818171" y="3659912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2" name="Elipse 91"/>
          <p:cNvSpPr/>
          <p:nvPr/>
        </p:nvSpPr>
        <p:spPr>
          <a:xfrm>
            <a:off x="7637990" y="3300344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3" name="Elipse 92"/>
          <p:cNvSpPr/>
          <p:nvPr/>
        </p:nvSpPr>
        <p:spPr>
          <a:xfrm>
            <a:off x="6918059" y="3116987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4" name="Elipse 93"/>
          <p:cNvSpPr/>
          <p:nvPr/>
        </p:nvSpPr>
        <p:spPr>
          <a:xfrm>
            <a:off x="7278115" y="3481293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5" name="Elipse 94"/>
          <p:cNvSpPr/>
          <p:nvPr/>
        </p:nvSpPr>
        <p:spPr>
          <a:xfrm>
            <a:off x="7459148" y="2218991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6" name="Elipse 95"/>
          <p:cNvSpPr/>
          <p:nvPr/>
        </p:nvSpPr>
        <p:spPr>
          <a:xfrm>
            <a:off x="7276672" y="204045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7" name="Elipse 96"/>
          <p:cNvSpPr/>
          <p:nvPr/>
        </p:nvSpPr>
        <p:spPr>
          <a:xfrm>
            <a:off x="7101407" y="1856264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8" name="Elipse 97"/>
          <p:cNvSpPr/>
          <p:nvPr/>
        </p:nvSpPr>
        <p:spPr>
          <a:xfrm>
            <a:off x="7459214" y="204176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9" name="Elipse 98"/>
          <p:cNvSpPr/>
          <p:nvPr/>
        </p:nvSpPr>
        <p:spPr>
          <a:xfrm>
            <a:off x="6019054" y="131786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0" name="Elipse 99"/>
          <p:cNvSpPr/>
          <p:nvPr/>
        </p:nvSpPr>
        <p:spPr>
          <a:xfrm>
            <a:off x="7637990" y="3660218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1" name="Triângulo isósceles 100"/>
          <p:cNvSpPr/>
          <p:nvPr/>
        </p:nvSpPr>
        <p:spPr>
          <a:xfrm rot="5400000" flipH="1">
            <a:off x="8123605" y="4037341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2" name="Triângulo isósceles 101"/>
          <p:cNvSpPr/>
          <p:nvPr/>
        </p:nvSpPr>
        <p:spPr>
          <a:xfrm rot="10800000" flipH="1" flipV="1">
            <a:off x="5116610" y="1032172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3" name="Elipse 102"/>
          <p:cNvSpPr/>
          <p:nvPr/>
        </p:nvSpPr>
        <p:spPr>
          <a:xfrm>
            <a:off x="5835838" y="2218991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7" name="Triângulo isósceles 106"/>
          <p:cNvSpPr/>
          <p:nvPr/>
        </p:nvSpPr>
        <p:spPr>
          <a:xfrm>
            <a:off x="5839030" y="2545173"/>
            <a:ext cx="144000" cy="1440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Triângulo isósceles 107"/>
          <p:cNvSpPr/>
          <p:nvPr/>
        </p:nvSpPr>
        <p:spPr>
          <a:xfrm>
            <a:off x="7288596" y="3107786"/>
            <a:ext cx="144000" cy="1440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Triângulo isósceles 108"/>
          <p:cNvSpPr/>
          <p:nvPr/>
        </p:nvSpPr>
        <p:spPr>
          <a:xfrm>
            <a:off x="6378270" y="1645795"/>
            <a:ext cx="144000" cy="1440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Forma livre 114"/>
          <p:cNvSpPr/>
          <p:nvPr/>
        </p:nvSpPr>
        <p:spPr>
          <a:xfrm flipV="1">
            <a:off x="5267324" y="2189782"/>
            <a:ext cx="175649" cy="200993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de cantos arredondados 53"/>
          <p:cNvSpPr/>
          <p:nvPr/>
        </p:nvSpPr>
        <p:spPr>
          <a:xfrm>
            <a:off x="1057276" y="730022"/>
            <a:ext cx="2890838" cy="482352"/>
          </a:xfrm>
          <a:prstGeom prst="roundRect">
            <a:avLst>
              <a:gd name="adj" fmla="val 43119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No </a:t>
            </a:r>
            <a:r>
              <a:rPr lang="pt-BR" sz="1400" dirty="0" err="1" smtClean="0">
                <a:solidFill>
                  <a:schemeClr val="tx1"/>
                </a:solidFill>
              </a:rPr>
              <a:t>overfiting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5" name="Retângulo de cantos arredondados 54"/>
          <p:cNvSpPr/>
          <p:nvPr/>
        </p:nvSpPr>
        <p:spPr>
          <a:xfrm>
            <a:off x="5188610" y="730022"/>
            <a:ext cx="2911782" cy="482352"/>
          </a:xfrm>
          <a:prstGeom prst="roundRect">
            <a:avLst>
              <a:gd name="adj" fmla="val 43119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 smtClean="0">
                <a:solidFill>
                  <a:schemeClr val="tx1"/>
                </a:solidFill>
              </a:rPr>
              <a:t>Overfiting</a:t>
            </a:r>
            <a:endParaRPr lang="pt-B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46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orma livre 110"/>
          <p:cNvSpPr/>
          <p:nvPr/>
        </p:nvSpPr>
        <p:spPr>
          <a:xfrm>
            <a:off x="1057275" y="1214438"/>
            <a:ext cx="1438275" cy="2881312"/>
          </a:xfrm>
          <a:custGeom>
            <a:avLst/>
            <a:gdLst>
              <a:gd name="connsiteX0" fmla="*/ 0 w 1438275"/>
              <a:gd name="connsiteY0" fmla="*/ 0 h 2881312"/>
              <a:gd name="connsiteX1" fmla="*/ 361950 w 1438275"/>
              <a:gd name="connsiteY1" fmla="*/ 0 h 2881312"/>
              <a:gd name="connsiteX2" fmla="*/ 1262063 w 1438275"/>
              <a:gd name="connsiteY2" fmla="*/ 1443037 h 2881312"/>
              <a:gd name="connsiteX3" fmla="*/ 1438275 w 1438275"/>
              <a:gd name="connsiteY3" fmla="*/ 2881312 h 2881312"/>
              <a:gd name="connsiteX4" fmla="*/ 9525 w 1438275"/>
              <a:gd name="connsiteY4" fmla="*/ 2881312 h 2881312"/>
              <a:gd name="connsiteX5" fmla="*/ 0 w 1438275"/>
              <a:gd name="connsiteY5" fmla="*/ 0 h 2881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2881312">
                <a:moveTo>
                  <a:pt x="0" y="0"/>
                </a:moveTo>
                <a:lnTo>
                  <a:pt x="361950" y="0"/>
                </a:lnTo>
                <a:lnTo>
                  <a:pt x="1262063" y="1443037"/>
                </a:lnTo>
                <a:lnTo>
                  <a:pt x="1438275" y="2881312"/>
                </a:lnTo>
                <a:lnTo>
                  <a:pt x="9525" y="28813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Forma livre 111"/>
          <p:cNvSpPr/>
          <p:nvPr/>
        </p:nvSpPr>
        <p:spPr>
          <a:xfrm>
            <a:off x="1419225" y="1209675"/>
            <a:ext cx="2524125" cy="1624013"/>
          </a:xfrm>
          <a:custGeom>
            <a:avLst/>
            <a:gdLst>
              <a:gd name="connsiteX0" fmla="*/ 0 w 2524125"/>
              <a:gd name="connsiteY0" fmla="*/ 0 h 1624013"/>
              <a:gd name="connsiteX1" fmla="*/ 2524125 w 2524125"/>
              <a:gd name="connsiteY1" fmla="*/ 0 h 1624013"/>
              <a:gd name="connsiteX2" fmla="*/ 2524125 w 2524125"/>
              <a:gd name="connsiteY2" fmla="*/ 1624013 h 1624013"/>
              <a:gd name="connsiteX3" fmla="*/ 900113 w 2524125"/>
              <a:gd name="connsiteY3" fmla="*/ 1452563 h 1624013"/>
              <a:gd name="connsiteX4" fmla="*/ 0 w 2524125"/>
              <a:gd name="connsiteY4" fmla="*/ 0 h 162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4125" h="1624013">
                <a:moveTo>
                  <a:pt x="0" y="0"/>
                </a:moveTo>
                <a:lnTo>
                  <a:pt x="2524125" y="0"/>
                </a:lnTo>
                <a:lnTo>
                  <a:pt x="2524125" y="1624013"/>
                </a:lnTo>
                <a:lnTo>
                  <a:pt x="900113" y="14525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Forma livre 112"/>
          <p:cNvSpPr/>
          <p:nvPr/>
        </p:nvSpPr>
        <p:spPr>
          <a:xfrm>
            <a:off x="2319338" y="2657475"/>
            <a:ext cx="1628775" cy="1438275"/>
          </a:xfrm>
          <a:custGeom>
            <a:avLst/>
            <a:gdLst>
              <a:gd name="connsiteX0" fmla="*/ 0 w 1628775"/>
              <a:gd name="connsiteY0" fmla="*/ 0 h 1438275"/>
              <a:gd name="connsiteX1" fmla="*/ 1628775 w 1628775"/>
              <a:gd name="connsiteY1" fmla="*/ 185738 h 1438275"/>
              <a:gd name="connsiteX2" fmla="*/ 1628775 w 1628775"/>
              <a:gd name="connsiteY2" fmla="*/ 1438275 h 1438275"/>
              <a:gd name="connsiteX3" fmla="*/ 171450 w 1628775"/>
              <a:gd name="connsiteY3" fmla="*/ 1438275 h 1438275"/>
              <a:gd name="connsiteX4" fmla="*/ 0 w 1628775"/>
              <a:gd name="connsiteY4" fmla="*/ 0 h 1438275"/>
              <a:gd name="connsiteX0" fmla="*/ 0 w 1628775"/>
              <a:gd name="connsiteY0" fmla="*/ 0 h 1438275"/>
              <a:gd name="connsiteX1" fmla="*/ 1628775 w 1628775"/>
              <a:gd name="connsiteY1" fmla="*/ 173832 h 1438275"/>
              <a:gd name="connsiteX2" fmla="*/ 1628775 w 1628775"/>
              <a:gd name="connsiteY2" fmla="*/ 1438275 h 1438275"/>
              <a:gd name="connsiteX3" fmla="*/ 171450 w 1628775"/>
              <a:gd name="connsiteY3" fmla="*/ 1438275 h 1438275"/>
              <a:gd name="connsiteX4" fmla="*/ 0 w 1628775"/>
              <a:gd name="connsiteY4" fmla="*/ 0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8775" h="1438275">
                <a:moveTo>
                  <a:pt x="0" y="0"/>
                </a:moveTo>
                <a:lnTo>
                  <a:pt x="1628775" y="173832"/>
                </a:lnTo>
                <a:lnTo>
                  <a:pt x="1628775" y="1438275"/>
                </a:lnTo>
                <a:lnTo>
                  <a:pt x="171450" y="14382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62" name="Tabela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501336"/>
              </p:ext>
            </p:extLst>
          </p:nvPr>
        </p:nvGraphicFramePr>
        <p:xfrm>
          <a:off x="885130" y="1036191"/>
          <a:ext cx="3240000" cy="34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19" name="Forma livre 118"/>
          <p:cNvSpPr/>
          <p:nvPr/>
        </p:nvSpPr>
        <p:spPr>
          <a:xfrm>
            <a:off x="6848475" y="2986088"/>
            <a:ext cx="1157288" cy="909637"/>
          </a:xfrm>
          <a:custGeom>
            <a:avLst/>
            <a:gdLst>
              <a:gd name="connsiteX0" fmla="*/ 290513 w 1157288"/>
              <a:gd name="connsiteY0" fmla="*/ 90487 h 909637"/>
              <a:gd name="connsiteX1" fmla="*/ 338138 w 1157288"/>
              <a:gd name="connsiteY1" fmla="*/ 376237 h 909637"/>
              <a:gd name="connsiteX2" fmla="*/ 528638 w 1157288"/>
              <a:gd name="connsiteY2" fmla="*/ 433387 h 909637"/>
              <a:gd name="connsiteX3" fmla="*/ 823913 w 1157288"/>
              <a:gd name="connsiteY3" fmla="*/ 290512 h 909637"/>
              <a:gd name="connsiteX4" fmla="*/ 1019175 w 1157288"/>
              <a:gd name="connsiteY4" fmla="*/ 304800 h 909637"/>
              <a:gd name="connsiteX5" fmla="*/ 1157288 w 1157288"/>
              <a:gd name="connsiteY5" fmla="*/ 704850 h 909637"/>
              <a:gd name="connsiteX6" fmla="*/ 1133475 w 1157288"/>
              <a:gd name="connsiteY6" fmla="*/ 871537 h 909637"/>
              <a:gd name="connsiteX7" fmla="*/ 862013 w 1157288"/>
              <a:gd name="connsiteY7" fmla="*/ 909637 h 909637"/>
              <a:gd name="connsiteX8" fmla="*/ 728663 w 1157288"/>
              <a:gd name="connsiteY8" fmla="*/ 876300 h 909637"/>
              <a:gd name="connsiteX9" fmla="*/ 723900 w 1157288"/>
              <a:gd name="connsiteY9" fmla="*/ 647700 h 909637"/>
              <a:gd name="connsiteX10" fmla="*/ 438150 w 1157288"/>
              <a:gd name="connsiteY10" fmla="*/ 695325 h 909637"/>
              <a:gd name="connsiteX11" fmla="*/ 0 w 1157288"/>
              <a:gd name="connsiteY11" fmla="*/ 295275 h 909637"/>
              <a:gd name="connsiteX12" fmla="*/ 14288 w 1157288"/>
              <a:gd name="connsiteY12" fmla="*/ 57150 h 909637"/>
              <a:gd name="connsiteX13" fmla="*/ 204788 w 1157288"/>
              <a:gd name="connsiteY13" fmla="*/ 0 h 909637"/>
              <a:gd name="connsiteX14" fmla="*/ 290513 w 1157288"/>
              <a:gd name="connsiteY14" fmla="*/ 90487 h 90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57288" h="909637">
                <a:moveTo>
                  <a:pt x="290513" y="90487"/>
                </a:moveTo>
                <a:lnTo>
                  <a:pt x="338138" y="376237"/>
                </a:lnTo>
                <a:lnTo>
                  <a:pt x="528638" y="433387"/>
                </a:lnTo>
                <a:lnTo>
                  <a:pt x="823913" y="290512"/>
                </a:lnTo>
                <a:lnTo>
                  <a:pt x="1019175" y="304800"/>
                </a:lnTo>
                <a:lnTo>
                  <a:pt x="1157288" y="704850"/>
                </a:lnTo>
                <a:lnTo>
                  <a:pt x="1133475" y="871537"/>
                </a:lnTo>
                <a:lnTo>
                  <a:pt x="862013" y="909637"/>
                </a:lnTo>
                <a:lnTo>
                  <a:pt x="728663" y="876300"/>
                </a:lnTo>
                <a:cubicBezTo>
                  <a:pt x="727075" y="800100"/>
                  <a:pt x="725488" y="723900"/>
                  <a:pt x="723900" y="647700"/>
                </a:cubicBezTo>
                <a:lnTo>
                  <a:pt x="438150" y="695325"/>
                </a:lnTo>
                <a:lnTo>
                  <a:pt x="0" y="295275"/>
                </a:lnTo>
                <a:lnTo>
                  <a:pt x="14288" y="57150"/>
                </a:lnTo>
                <a:lnTo>
                  <a:pt x="204788" y="0"/>
                </a:lnTo>
                <a:lnTo>
                  <a:pt x="290513" y="90487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Forma livre 117"/>
          <p:cNvSpPr/>
          <p:nvPr/>
        </p:nvSpPr>
        <p:spPr>
          <a:xfrm>
            <a:off x="5919788" y="1238250"/>
            <a:ext cx="1928812" cy="1271588"/>
          </a:xfrm>
          <a:custGeom>
            <a:avLst/>
            <a:gdLst>
              <a:gd name="connsiteX0" fmla="*/ 0 w 1928812"/>
              <a:gd name="connsiteY0" fmla="*/ 138113 h 1271588"/>
              <a:gd name="connsiteX1" fmla="*/ 142875 w 1928812"/>
              <a:gd name="connsiteY1" fmla="*/ 328613 h 1271588"/>
              <a:gd name="connsiteX2" fmla="*/ 538162 w 1928812"/>
              <a:gd name="connsiteY2" fmla="*/ 323850 h 1271588"/>
              <a:gd name="connsiteX3" fmla="*/ 1133475 w 1928812"/>
              <a:gd name="connsiteY3" fmla="*/ 814388 h 1271588"/>
              <a:gd name="connsiteX4" fmla="*/ 1495425 w 1928812"/>
              <a:gd name="connsiteY4" fmla="*/ 1243013 h 1271588"/>
              <a:gd name="connsiteX5" fmla="*/ 1824037 w 1928812"/>
              <a:gd name="connsiteY5" fmla="*/ 1271588 h 1271588"/>
              <a:gd name="connsiteX6" fmla="*/ 1928812 w 1928812"/>
              <a:gd name="connsiteY6" fmla="*/ 1143000 h 1271588"/>
              <a:gd name="connsiteX7" fmla="*/ 1890712 w 1928812"/>
              <a:gd name="connsiteY7" fmla="*/ 614363 h 1271588"/>
              <a:gd name="connsiteX8" fmla="*/ 1495425 w 1928812"/>
              <a:gd name="connsiteY8" fmla="*/ 376238 h 1271588"/>
              <a:gd name="connsiteX9" fmla="*/ 466725 w 1928812"/>
              <a:gd name="connsiteY9" fmla="*/ 223838 h 1271588"/>
              <a:gd name="connsiteX10" fmla="*/ 304800 w 1928812"/>
              <a:gd name="connsiteY10" fmla="*/ 38100 h 1271588"/>
              <a:gd name="connsiteX11" fmla="*/ 61912 w 1928812"/>
              <a:gd name="connsiteY11" fmla="*/ 0 h 1271588"/>
              <a:gd name="connsiteX12" fmla="*/ 0 w 1928812"/>
              <a:gd name="connsiteY12" fmla="*/ 138113 h 127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28812" h="1271588">
                <a:moveTo>
                  <a:pt x="0" y="138113"/>
                </a:moveTo>
                <a:lnTo>
                  <a:pt x="142875" y="328613"/>
                </a:lnTo>
                <a:lnTo>
                  <a:pt x="538162" y="323850"/>
                </a:lnTo>
                <a:lnTo>
                  <a:pt x="1133475" y="814388"/>
                </a:lnTo>
                <a:lnTo>
                  <a:pt x="1495425" y="1243013"/>
                </a:lnTo>
                <a:lnTo>
                  <a:pt x="1824037" y="1271588"/>
                </a:lnTo>
                <a:lnTo>
                  <a:pt x="1928812" y="1143000"/>
                </a:lnTo>
                <a:lnTo>
                  <a:pt x="1890712" y="614363"/>
                </a:lnTo>
                <a:lnTo>
                  <a:pt x="1495425" y="376238"/>
                </a:lnTo>
                <a:lnTo>
                  <a:pt x="466725" y="223838"/>
                </a:lnTo>
                <a:lnTo>
                  <a:pt x="304800" y="38100"/>
                </a:lnTo>
                <a:lnTo>
                  <a:pt x="61912" y="0"/>
                </a:lnTo>
                <a:lnTo>
                  <a:pt x="0" y="138113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Forma livre 116"/>
          <p:cNvSpPr/>
          <p:nvPr/>
        </p:nvSpPr>
        <p:spPr>
          <a:xfrm>
            <a:off x="5238750" y="2155825"/>
            <a:ext cx="863600" cy="825500"/>
          </a:xfrm>
          <a:custGeom>
            <a:avLst/>
            <a:gdLst>
              <a:gd name="connsiteX0" fmla="*/ 34925 w 863600"/>
              <a:gd name="connsiteY0" fmla="*/ 234950 h 825500"/>
              <a:gd name="connsiteX1" fmla="*/ 215900 w 863600"/>
              <a:gd name="connsiteY1" fmla="*/ 34925 h 825500"/>
              <a:gd name="connsiteX2" fmla="*/ 377825 w 863600"/>
              <a:gd name="connsiteY2" fmla="*/ 0 h 825500"/>
              <a:gd name="connsiteX3" fmla="*/ 749300 w 863600"/>
              <a:gd name="connsiteY3" fmla="*/ 6350 h 825500"/>
              <a:gd name="connsiteX4" fmla="*/ 809625 w 863600"/>
              <a:gd name="connsiteY4" fmla="*/ 82550 h 825500"/>
              <a:gd name="connsiteX5" fmla="*/ 822325 w 863600"/>
              <a:gd name="connsiteY5" fmla="*/ 171450 h 825500"/>
              <a:gd name="connsiteX6" fmla="*/ 730250 w 863600"/>
              <a:gd name="connsiteY6" fmla="*/ 250825 h 825500"/>
              <a:gd name="connsiteX7" fmla="*/ 422275 w 863600"/>
              <a:gd name="connsiteY7" fmla="*/ 222250 h 825500"/>
              <a:gd name="connsiteX8" fmla="*/ 288925 w 863600"/>
              <a:gd name="connsiteY8" fmla="*/ 298450 h 825500"/>
              <a:gd name="connsiteX9" fmla="*/ 298450 w 863600"/>
              <a:gd name="connsiteY9" fmla="*/ 349250 h 825500"/>
              <a:gd name="connsiteX10" fmla="*/ 501650 w 863600"/>
              <a:gd name="connsiteY10" fmla="*/ 536575 h 825500"/>
              <a:gd name="connsiteX11" fmla="*/ 615950 w 863600"/>
              <a:gd name="connsiteY11" fmla="*/ 574675 h 825500"/>
              <a:gd name="connsiteX12" fmla="*/ 800100 w 863600"/>
              <a:gd name="connsiteY12" fmla="*/ 574675 h 825500"/>
              <a:gd name="connsiteX13" fmla="*/ 863600 w 863600"/>
              <a:gd name="connsiteY13" fmla="*/ 657225 h 825500"/>
              <a:gd name="connsiteX14" fmla="*/ 781050 w 863600"/>
              <a:gd name="connsiteY14" fmla="*/ 800100 h 825500"/>
              <a:gd name="connsiteX15" fmla="*/ 571500 w 863600"/>
              <a:gd name="connsiteY15" fmla="*/ 825500 h 825500"/>
              <a:gd name="connsiteX16" fmla="*/ 422275 w 863600"/>
              <a:gd name="connsiteY16" fmla="*/ 638175 h 825500"/>
              <a:gd name="connsiteX17" fmla="*/ 203200 w 863600"/>
              <a:gd name="connsiteY17" fmla="*/ 606425 h 825500"/>
              <a:gd name="connsiteX18" fmla="*/ 149225 w 863600"/>
              <a:gd name="connsiteY18" fmla="*/ 450850 h 825500"/>
              <a:gd name="connsiteX19" fmla="*/ 47625 w 863600"/>
              <a:gd name="connsiteY19" fmla="*/ 422275 h 825500"/>
              <a:gd name="connsiteX20" fmla="*/ 0 w 863600"/>
              <a:gd name="connsiteY20" fmla="*/ 273050 h 825500"/>
              <a:gd name="connsiteX21" fmla="*/ 34925 w 863600"/>
              <a:gd name="connsiteY21" fmla="*/ 23495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63600" h="825500">
                <a:moveTo>
                  <a:pt x="34925" y="234950"/>
                </a:moveTo>
                <a:lnTo>
                  <a:pt x="215900" y="34925"/>
                </a:lnTo>
                <a:lnTo>
                  <a:pt x="377825" y="0"/>
                </a:lnTo>
                <a:lnTo>
                  <a:pt x="749300" y="6350"/>
                </a:lnTo>
                <a:lnTo>
                  <a:pt x="809625" y="82550"/>
                </a:lnTo>
                <a:lnTo>
                  <a:pt x="822325" y="171450"/>
                </a:lnTo>
                <a:lnTo>
                  <a:pt x="730250" y="250825"/>
                </a:lnTo>
                <a:lnTo>
                  <a:pt x="422275" y="222250"/>
                </a:lnTo>
                <a:lnTo>
                  <a:pt x="288925" y="298450"/>
                </a:lnTo>
                <a:lnTo>
                  <a:pt x="298450" y="349250"/>
                </a:lnTo>
                <a:lnTo>
                  <a:pt x="501650" y="536575"/>
                </a:lnTo>
                <a:lnTo>
                  <a:pt x="615950" y="574675"/>
                </a:lnTo>
                <a:lnTo>
                  <a:pt x="800100" y="574675"/>
                </a:lnTo>
                <a:lnTo>
                  <a:pt x="863600" y="657225"/>
                </a:lnTo>
                <a:lnTo>
                  <a:pt x="781050" y="800100"/>
                </a:lnTo>
                <a:lnTo>
                  <a:pt x="571500" y="825500"/>
                </a:lnTo>
                <a:lnTo>
                  <a:pt x="422275" y="638175"/>
                </a:lnTo>
                <a:lnTo>
                  <a:pt x="203200" y="606425"/>
                </a:lnTo>
                <a:lnTo>
                  <a:pt x="149225" y="450850"/>
                </a:lnTo>
                <a:lnTo>
                  <a:pt x="47625" y="422275"/>
                </a:lnTo>
                <a:lnTo>
                  <a:pt x="0" y="273050"/>
                </a:lnTo>
                <a:lnTo>
                  <a:pt x="34925" y="23495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86" name="Tabela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406030"/>
              </p:ext>
            </p:extLst>
          </p:nvPr>
        </p:nvGraphicFramePr>
        <p:xfrm>
          <a:off x="5009606" y="1032171"/>
          <a:ext cx="3240000" cy="34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Overfiting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3" name="Elipse 62"/>
          <p:cNvSpPr/>
          <p:nvPr/>
        </p:nvSpPr>
        <p:spPr>
          <a:xfrm>
            <a:off x="1714554" y="276523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4" name="Elipse 63"/>
          <p:cNvSpPr/>
          <p:nvPr/>
        </p:nvSpPr>
        <p:spPr>
          <a:xfrm>
            <a:off x="1353439" y="222090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5" name="Elipse 64"/>
          <p:cNvSpPr/>
          <p:nvPr/>
        </p:nvSpPr>
        <p:spPr>
          <a:xfrm>
            <a:off x="1353439" y="258538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6" name="Elipse 65"/>
          <p:cNvSpPr/>
          <p:nvPr/>
        </p:nvSpPr>
        <p:spPr>
          <a:xfrm>
            <a:off x="1174498" y="240123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7" name="Elipse 66"/>
          <p:cNvSpPr/>
          <p:nvPr/>
        </p:nvSpPr>
        <p:spPr>
          <a:xfrm>
            <a:off x="3693695" y="3663932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8" name="Elipse 67"/>
          <p:cNvSpPr/>
          <p:nvPr/>
        </p:nvSpPr>
        <p:spPr>
          <a:xfrm>
            <a:off x="3513514" y="3304364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9" name="Elipse 68"/>
          <p:cNvSpPr/>
          <p:nvPr/>
        </p:nvSpPr>
        <p:spPr>
          <a:xfrm>
            <a:off x="2793583" y="3121007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0" name="Elipse 69"/>
          <p:cNvSpPr/>
          <p:nvPr/>
        </p:nvSpPr>
        <p:spPr>
          <a:xfrm>
            <a:off x="3153639" y="3485313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1" name="Elipse 70"/>
          <p:cNvSpPr/>
          <p:nvPr/>
        </p:nvSpPr>
        <p:spPr>
          <a:xfrm>
            <a:off x="3334672" y="2223011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2" name="Elipse 71"/>
          <p:cNvSpPr/>
          <p:nvPr/>
        </p:nvSpPr>
        <p:spPr>
          <a:xfrm>
            <a:off x="3152196" y="204447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3" name="Elipse 72"/>
          <p:cNvSpPr/>
          <p:nvPr/>
        </p:nvSpPr>
        <p:spPr>
          <a:xfrm>
            <a:off x="2976931" y="1860284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4" name="Elipse 73"/>
          <p:cNvSpPr/>
          <p:nvPr/>
        </p:nvSpPr>
        <p:spPr>
          <a:xfrm>
            <a:off x="3334738" y="204578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5" name="Elipse 74"/>
          <p:cNvSpPr/>
          <p:nvPr/>
        </p:nvSpPr>
        <p:spPr>
          <a:xfrm>
            <a:off x="1894578" y="132188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3513514" y="3664238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7" name="Triângulo isósceles 76"/>
          <p:cNvSpPr/>
          <p:nvPr/>
        </p:nvSpPr>
        <p:spPr>
          <a:xfrm rot="5400000" flipH="1">
            <a:off x="3999129" y="4041361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8" name="Triângulo isósceles 77"/>
          <p:cNvSpPr/>
          <p:nvPr/>
        </p:nvSpPr>
        <p:spPr>
          <a:xfrm rot="10800000" flipH="1" flipV="1">
            <a:off x="992134" y="1036192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9" name="Elipse 78"/>
          <p:cNvSpPr/>
          <p:nvPr/>
        </p:nvSpPr>
        <p:spPr>
          <a:xfrm>
            <a:off x="1711362" y="2223011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3" name="Triângulo isósceles 82"/>
          <p:cNvSpPr/>
          <p:nvPr/>
        </p:nvSpPr>
        <p:spPr>
          <a:xfrm>
            <a:off x="1714554" y="2549193"/>
            <a:ext cx="144000" cy="144000"/>
          </a:xfrm>
          <a:prstGeom prst="triangl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Triângulo isósceles 83"/>
          <p:cNvSpPr/>
          <p:nvPr/>
        </p:nvSpPr>
        <p:spPr>
          <a:xfrm>
            <a:off x="3164120" y="3111806"/>
            <a:ext cx="144000" cy="144000"/>
          </a:xfrm>
          <a:prstGeom prst="triangl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Triângulo isósceles 84"/>
          <p:cNvSpPr/>
          <p:nvPr/>
        </p:nvSpPr>
        <p:spPr>
          <a:xfrm>
            <a:off x="2253794" y="1649815"/>
            <a:ext cx="144000" cy="144000"/>
          </a:xfrm>
          <a:prstGeom prst="triangl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Elipse 86"/>
          <p:cNvSpPr/>
          <p:nvPr/>
        </p:nvSpPr>
        <p:spPr>
          <a:xfrm>
            <a:off x="5839030" y="276121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8" name="Elipse 87"/>
          <p:cNvSpPr/>
          <p:nvPr/>
        </p:nvSpPr>
        <p:spPr>
          <a:xfrm>
            <a:off x="5477915" y="221688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9" name="Elipse 88"/>
          <p:cNvSpPr/>
          <p:nvPr/>
        </p:nvSpPr>
        <p:spPr>
          <a:xfrm>
            <a:off x="5477915" y="258136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0" name="Elipse 89"/>
          <p:cNvSpPr/>
          <p:nvPr/>
        </p:nvSpPr>
        <p:spPr>
          <a:xfrm>
            <a:off x="5298974" y="239721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1" name="Elipse 90"/>
          <p:cNvSpPr/>
          <p:nvPr/>
        </p:nvSpPr>
        <p:spPr>
          <a:xfrm>
            <a:off x="7818171" y="3659912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2" name="Elipse 91"/>
          <p:cNvSpPr/>
          <p:nvPr/>
        </p:nvSpPr>
        <p:spPr>
          <a:xfrm>
            <a:off x="7637990" y="3300344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3" name="Elipse 92"/>
          <p:cNvSpPr/>
          <p:nvPr/>
        </p:nvSpPr>
        <p:spPr>
          <a:xfrm>
            <a:off x="6918059" y="3116987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4" name="Elipse 93"/>
          <p:cNvSpPr/>
          <p:nvPr/>
        </p:nvSpPr>
        <p:spPr>
          <a:xfrm>
            <a:off x="7278115" y="3481293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5" name="Elipse 94"/>
          <p:cNvSpPr/>
          <p:nvPr/>
        </p:nvSpPr>
        <p:spPr>
          <a:xfrm>
            <a:off x="7459148" y="2218991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6" name="Elipse 95"/>
          <p:cNvSpPr/>
          <p:nvPr/>
        </p:nvSpPr>
        <p:spPr>
          <a:xfrm>
            <a:off x="7276672" y="204045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7" name="Elipse 96"/>
          <p:cNvSpPr/>
          <p:nvPr/>
        </p:nvSpPr>
        <p:spPr>
          <a:xfrm>
            <a:off x="7101407" y="1856264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8" name="Elipse 97"/>
          <p:cNvSpPr/>
          <p:nvPr/>
        </p:nvSpPr>
        <p:spPr>
          <a:xfrm>
            <a:off x="7459214" y="204176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9" name="Elipse 98"/>
          <p:cNvSpPr/>
          <p:nvPr/>
        </p:nvSpPr>
        <p:spPr>
          <a:xfrm>
            <a:off x="6019054" y="131786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0" name="Elipse 99"/>
          <p:cNvSpPr/>
          <p:nvPr/>
        </p:nvSpPr>
        <p:spPr>
          <a:xfrm>
            <a:off x="7637990" y="3660218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1" name="Triângulo isósceles 100"/>
          <p:cNvSpPr/>
          <p:nvPr/>
        </p:nvSpPr>
        <p:spPr>
          <a:xfrm rot="5400000" flipH="1">
            <a:off x="8123605" y="4037341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2" name="Triângulo isósceles 101"/>
          <p:cNvSpPr/>
          <p:nvPr/>
        </p:nvSpPr>
        <p:spPr>
          <a:xfrm rot="10800000" flipH="1" flipV="1">
            <a:off x="5116610" y="1032172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3" name="Elipse 102"/>
          <p:cNvSpPr/>
          <p:nvPr/>
        </p:nvSpPr>
        <p:spPr>
          <a:xfrm>
            <a:off x="5835838" y="2218991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7" name="Triângulo isósceles 106"/>
          <p:cNvSpPr/>
          <p:nvPr/>
        </p:nvSpPr>
        <p:spPr>
          <a:xfrm>
            <a:off x="5839030" y="2545173"/>
            <a:ext cx="144000" cy="1440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Triângulo isósceles 107"/>
          <p:cNvSpPr/>
          <p:nvPr/>
        </p:nvSpPr>
        <p:spPr>
          <a:xfrm>
            <a:off x="7288596" y="3107786"/>
            <a:ext cx="144000" cy="1440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Triângulo isósceles 108"/>
          <p:cNvSpPr/>
          <p:nvPr/>
        </p:nvSpPr>
        <p:spPr>
          <a:xfrm>
            <a:off x="6378270" y="1645795"/>
            <a:ext cx="144000" cy="1440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Forma livre 114"/>
          <p:cNvSpPr/>
          <p:nvPr/>
        </p:nvSpPr>
        <p:spPr>
          <a:xfrm flipV="1">
            <a:off x="5267324" y="2189782"/>
            <a:ext cx="175649" cy="200993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5920544" y="2457492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?</a:t>
            </a:r>
            <a:endParaRPr lang="pt-BR" sz="1600" b="1" dirty="0"/>
          </a:p>
        </p:txBody>
      </p:sp>
      <p:sp>
        <p:nvSpPr>
          <p:cNvPr id="55" name="CaixaDeTexto 54"/>
          <p:cNvSpPr txBox="1"/>
          <p:nvPr/>
        </p:nvSpPr>
        <p:spPr>
          <a:xfrm>
            <a:off x="6318268" y="1744075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?</a:t>
            </a:r>
            <a:endParaRPr lang="pt-BR" sz="1600" b="1" dirty="0"/>
          </a:p>
        </p:txBody>
      </p:sp>
      <p:sp>
        <p:nvSpPr>
          <p:cNvPr id="56" name="CaixaDeTexto 55"/>
          <p:cNvSpPr txBox="1"/>
          <p:nvPr/>
        </p:nvSpPr>
        <p:spPr>
          <a:xfrm>
            <a:off x="7327255" y="2926453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?</a:t>
            </a:r>
            <a:endParaRPr lang="pt-BR" sz="1600" b="1" dirty="0"/>
          </a:p>
        </p:txBody>
      </p:sp>
      <p:sp>
        <p:nvSpPr>
          <p:cNvPr id="57" name="Retângulo de cantos arredondados 56"/>
          <p:cNvSpPr/>
          <p:nvPr/>
        </p:nvSpPr>
        <p:spPr>
          <a:xfrm>
            <a:off x="1057276" y="730022"/>
            <a:ext cx="2890838" cy="482352"/>
          </a:xfrm>
          <a:prstGeom prst="roundRect">
            <a:avLst>
              <a:gd name="adj" fmla="val 43119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No </a:t>
            </a:r>
            <a:r>
              <a:rPr lang="pt-BR" sz="1400" dirty="0" err="1" smtClean="0">
                <a:solidFill>
                  <a:schemeClr val="tx1"/>
                </a:solidFill>
              </a:rPr>
              <a:t>overfiting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8" name="Retângulo de cantos arredondados 57"/>
          <p:cNvSpPr/>
          <p:nvPr/>
        </p:nvSpPr>
        <p:spPr>
          <a:xfrm>
            <a:off x="5188610" y="730022"/>
            <a:ext cx="2911782" cy="482352"/>
          </a:xfrm>
          <a:prstGeom prst="roundRect">
            <a:avLst>
              <a:gd name="adj" fmla="val 43119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 smtClean="0">
                <a:solidFill>
                  <a:schemeClr val="tx1"/>
                </a:solidFill>
              </a:rPr>
              <a:t>Overfiting</a:t>
            </a:r>
            <a:endParaRPr lang="pt-B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94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de cantos arredondados 22"/>
          <p:cNvSpPr/>
          <p:nvPr/>
        </p:nvSpPr>
        <p:spPr>
          <a:xfrm>
            <a:off x="2851777" y="3144680"/>
            <a:ext cx="1837566" cy="666699"/>
          </a:xfrm>
          <a:prstGeom prst="roundRect">
            <a:avLst>
              <a:gd name="adj" fmla="val 21462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Hold</a:t>
            </a:r>
            <a:r>
              <a:rPr lang="pt-BR" dirty="0" smtClean="0"/>
              <a:t>-out </a:t>
            </a:r>
            <a:r>
              <a:rPr lang="pt-BR" dirty="0" err="1" smtClean="0"/>
              <a:t>cross-validation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611560" y="732766"/>
            <a:ext cx="792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Dataset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611560" y="1563638"/>
            <a:ext cx="6318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Train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7019560" y="1563638"/>
            <a:ext cx="1512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Test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851777" y="2200809"/>
            <a:ext cx="1837566" cy="6667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Model</a:t>
            </a:r>
            <a:r>
              <a:rPr lang="pt-BR" dirty="0" smtClean="0">
                <a:solidFill>
                  <a:schemeClr val="tx1"/>
                </a:solidFill>
              </a:rPr>
              <a:t> training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2" name="Conector de seta reta 11"/>
          <p:cNvCxnSpPr>
            <a:stCxn id="7" idx="2"/>
            <a:endCxn id="10" idx="0"/>
          </p:cNvCxnSpPr>
          <p:nvPr/>
        </p:nvCxnSpPr>
        <p:spPr>
          <a:xfrm>
            <a:off x="3770560" y="1923638"/>
            <a:ext cx="0" cy="27717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6856777" y="4088550"/>
            <a:ext cx="1837566" cy="6667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Test </a:t>
            </a:r>
            <a:r>
              <a:rPr lang="pt-BR" dirty="0" err="1" smtClean="0">
                <a:solidFill>
                  <a:schemeClr val="tx1"/>
                </a:solidFill>
              </a:rPr>
              <a:t>the</a:t>
            </a:r>
            <a:r>
              <a:rPr lang="pt-BR" dirty="0" smtClean="0">
                <a:solidFill>
                  <a:schemeClr val="tx1"/>
                </a:solidFill>
              </a:rPr>
              <a:t> </a:t>
            </a:r>
            <a:r>
              <a:rPr lang="pt-BR" dirty="0" err="1" smtClean="0">
                <a:solidFill>
                  <a:schemeClr val="tx1"/>
                </a:solidFill>
              </a:rPr>
              <a:t>model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6" name="Conector de seta reta 15"/>
          <p:cNvCxnSpPr>
            <a:stCxn id="8" idx="2"/>
            <a:endCxn id="14" idx="0"/>
          </p:cNvCxnSpPr>
          <p:nvPr/>
        </p:nvCxnSpPr>
        <p:spPr>
          <a:xfrm>
            <a:off x="7775560" y="1923638"/>
            <a:ext cx="0" cy="21649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angulado 18"/>
          <p:cNvCxnSpPr>
            <a:stCxn id="23" idx="2"/>
            <a:endCxn id="14" idx="1"/>
          </p:cNvCxnSpPr>
          <p:nvPr/>
        </p:nvCxnSpPr>
        <p:spPr>
          <a:xfrm rot="16200000" flipH="1">
            <a:off x="5008408" y="2573530"/>
            <a:ext cx="610521" cy="3086217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/>
          <p:nvPr/>
        </p:nvSpPr>
        <p:spPr>
          <a:xfrm>
            <a:off x="4198887" y="1158925"/>
            <a:ext cx="746230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pt-BR" sz="1600" i="1" dirty="0" err="1" smtClean="0"/>
              <a:t>shuffle</a:t>
            </a:r>
            <a:endParaRPr lang="pt-BR" sz="1600" i="1" dirty="0"/>
          </a:p>
        </p:txBody>
      </p:sp>
      <p:cxnSp>
        <p:nvCxnSpPr>
          <p:cNvPr id="22" name="Conector de seta reta 21"/>
          <p:cNvCxnSpPr>
            <a:stCxn id="10" idx="2"/>
            <a:endCxn id="23" idx="0"/>
          </p:cNvCxnSpPr>
          <p:nvPr/>
        </p:nvCxnSpPr>
        <p:spPr>
          <a:xfrm>
            <a:off x="3770560" y="2867509"/>
            <a:ext cx="0" cy="27717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81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de cantos arredondados 22"/>
          <p:cNvSpPr/>
          <p:nvPr/>
        </p:nvSpPr>
        <p:spPr>
          <a:xfrm>
            <a:off x="2050777" y="3144680"/>
            <a:ext cx="1837566" cy="666699"/>
          </a:xfrm>
          <a:prstGeom prst="roundRect">
            <a:avLst>
              <a:gd name="adj" fmla="val 21462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Hold</a:t>
            </a:r>
            <a:r>
              <a:rPr lang="pt-BR" dirty="0"/>
              <a:t>-out </a:t>
            </a:r>
            <a:r>
              <a:rPr lang="pt-BR" dirty="0" err="1"/>
              <a:t>cross-validation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611560" y="732766"/>
            <a:ext cx="792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Dataset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611560" y="1563638"/>
            <a:ext cx="4716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7019560" y="1563638"/>
            <a:ext cx="1512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Test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5417560" y="1563638"/>
            <a:ext cx="1512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Validation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050777" y="2200809"/>
            <a:ext cx="1837566" cy="6667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Model training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5254777" y="2200809"/>
            <a:ext cx="1837566" cy="6667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Hyperparameter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adjustment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Conector de seta reta 11"/>
          <p:cNvCxnSpPr>
            <a:stCxn id="7" idx="2"/>
            <a:endCxn id="10" idx="0"/>
          </p:cNvCxnSpPr>
          <p:nvPr/>
        </p:nvCxnSpPr>
        <p:spPr>
          <a:xfrm>
            <a:off x="2969560" y="1923638"/>
            <a:ext cx="0" cy="27717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6856777" y="4088550"/>
            <a:ext cx="1837566" cy="6667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Test the model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Conector de seta reta 14"/>
          <p:cNvCxnSpPr>
            <a:stCxn id="9" idx="2"/>
            <a:endCxn id="11" idx="0"/>
          </p:cNvCxnSpPr>
          <p:nvPr/>
        </p:nvCxnSpPr>
        <p:spPr>
          <a:xfrm>
            <a:off x="6173560" y="1923638"/>
            <a:ext cx="0" cy="27717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8" idx="2"/>
            <a:endCxn id="14" idx="0"/>
          </p:cNvCxnSpPr>
          <p:nvPr/>
        </p:nvCxnSpPr>
        <p:spPr>
          <a:xfrm>
            <a:off x="7775560" y="1923638"/>
            <a:ext cx="0" cy="21649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do 17"/>
          <p:cNvCxnSpPr>
            <a:stCxn id="23" idx="3"/>
            <a:endCxn id="11" idx="2"/>
          </p:cNvCxnSpPr>
          <p:nvPr/>
        </p:nvCxnSpPr>
        <p:spPr>
          <a:xfrm flipV="1">
            <a:off x="3888343" y="2867509"/>
            <a:ext cx="2285217" cy="610521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angulado 18"/>
          <p:cNvCxnSpPr>
            <a:stCxn id="23" idx="2"/>
            <a:endCxn id="14" idx="1"/>
          </p:cNvCxnSpPr>
          <p:nvPr/>
        </p:nvCxnSpPr>
        <p:spPr>
          <a:xfrm rot="16200000" flipH="1">
            <a:off x="4607908" y="2173030"/>
            <a:ext cx="610521" cy="3887217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/>
          <p:nvPr/>
        </p:nvSpPr>
        <p:spPr>
          <a:xfrm>
            <a:off x="4198887" y="1158925"/>
            <a:ext cx="746230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600" i="1" dirty="0" smtClean="0"/>
              <a:t>shuffle</a:t>
            </a:r>
            <a:endParaRPr lang="en-US" sz="1600" i="1" dirty="0"/>
          </a:p>
        </p:txBody>
      </p:sp>
      <p:cxnSp>
        <p:nvCxnSpPr>
          <p:cNvPr id="21" name="Conector de seta reta 20"/>
          <p:cNvCxnSpPr>
            <a:stCxn id="11" idx="1"/>
            <a:endCxn id="10" idx="3"/>
          </p:cNvCxnSpPr>
          <p:nvPr/>
        </p:nvCxnSpPr>
        <p:spPr>
          <a:xfrm flipH="1">
            <a:off x="3888343" y="2534159"/>
            <a:ext cx="136643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>
            <a:stCxn id="10" idx="2"/>
            <a:endCxn id="23" idx="0"/>
          </p:cNvCxnSpPr>
          <p:nvPr/>
        </p:nvCxnSpPr>
        <p:spPr>
          <a:xfrm>
            <a:off x="2969560" y="2867509"/>
            <a:ext cx="0" cy="27717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/>
          <p:cNvSpPr/>
          <p:nvPr/>
        </p:nvSpPr>
        <p:spPr>
          <a:xfrm>
            <a:off x="4470095" y="4083345"/>
            <a:ext cx="1121717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600" dirty="0" smtClean="0"/>
              <a:t>Best model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8545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Hold</a:t>
            </a:r>
            <a:r>
              <a:rPr lang="pt-BR" dirty="0"/>
              <a:t>-out </a:t>
            </a:r>
            <a:r>
              <a:rPr lang="pt-BR" dirty="0" err="1"/>
              <a:t>cross-validation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6956697"/>
              </p:ext>
            </p:extLst>
          </p:nvPr>
        </p:nvGraphicFramePr>
        <p:xfrm>
          <a:off x="180000" y="1215763"/>
          <a:ext cx="2404428" cy="306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591185"/>
                <a:gridCol w="938848"/>
                <a:gridCol w="397510"/>
                <a:gridCol w="476885"/>
              </a:tblGrid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 err="1" smtClean="0">
                          <a:effectLst/>
                        </a:rPr>
                        <a:t>Image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excentricidade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área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classe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0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0,1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250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0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1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0,6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450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2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2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0,3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350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0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3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0,2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550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1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4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0,5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800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1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5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0,2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100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0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6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0,7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200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2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7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0,7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750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1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8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0,4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400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0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9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0,8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150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2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10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0,9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300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2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11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0,8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700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1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12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0,4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150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13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  <a:latin typeface="Calibri"/>
                          <a:ea typeface="Calibri"/>
                          <a:cs typeface="Times New Roman"/>
                        </a:rPr>
                        <a:t>0,4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300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14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  <a:latin typeface="Calibri"/>
                          <a:ea typeface="Calibri"/>
                          <a:cs typeface="Times New Roman"/>
                        </a:rPr>
                        <a:t>0,2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200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15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0,7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250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7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8997952"/>
              </p:ext>
            </p:extLst>
          </p:nvPr>
        </p:nvGraphicFramePr>
        <p:xfrm>
          <a:off x="3368806" y="1215763"/>
          <a:ext cx="2417388" cy="306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594425"/>
                <a:gridCol w="942088"/>
                <a:gridCol w="400750"/>
                <a:gridCol w="480125"/>
              </a:tblGrid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 err="1" smtClean="0">
                          <a:effectLst/>
                        </a:rPr>
                        <a:t>Image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00" marR="6840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excentricidade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00" marR="6840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área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00" marR="6840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classe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00" marR="6840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13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0,5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0,8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700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8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0,4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400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9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0,8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150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2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2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0,3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350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15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0,7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250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2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4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0.5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800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7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0,7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750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0,9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2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12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0,4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150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3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0,6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550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6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0,6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2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0,4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700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0,8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400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2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5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0,3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100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14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0,2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200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4601152"/>
              </p:ext>
            </p:extLst>
          </p:nvPr>
        </p:nvGraphicFramePr>
        <p:xfrm>
          <a:off x="6557612" y="929338"/>
          <a:ext cx="2404428" cy="234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591185"/>
                <a:gridCol w="938848"/>
                <a:gridCol w="397510"/>
                <a:gridCol w="476885"/>
              </a:tblGrid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 err="1" smtClean="0">
                          <a:effectLst/>
                        </a:rPr>
                        <a:t>Image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excentricidade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área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classe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13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0,5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0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11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0,8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700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1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8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0,4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400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0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9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0,8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2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2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0,3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0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15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0,7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2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4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0.5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800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1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7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0,7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750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1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10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0,9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2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12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0,4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3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0,6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550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1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6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0,6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2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8205353"/>
              </p:ext>
            </p:extLst>
          </p:nvPr>
        </p:nvGraphicFramePr>
        <p:xfrm>
          <a:off x="6538562" y="3658676"/>
          <a:ext cx="2423478" cy="90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591185"/>
                <a:gridCol w="938848"/>
                <a:gridCol w="397510"/>
                <a:gridCol w="495935"/>
              </a:tblGrid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 err="1" smtClean="0">
                          <a:effectLst/>
                        </a:rPr>
                        <a:t>Image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excentricidade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área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classe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0,4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700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0,8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400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2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5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0,3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100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14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0,2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200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Retângulo 14"/>
          <p:cNvSpPr/>
          <p:nvPr/>
        </p:nvSpPr>
        <p:spPr>
          <a:xfrm>
            <a:off x="2603502" y="2576486"/>
            <a:ext cx="746230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pt-BR" sz="1600" i="1" dirty="0" err="1" smtClean="0"/>
              <a:t>shuffle</a:t>
            </a:r>
            <a:endParaRPr lang="pt-BR" sz="1600" i="1" dirty="0"/>
          </a:p>
        </p:txBody>
      </p:sp>
      <p:sp>
        <p:nvSpPr>
          <p:cNvPr id="19" name="Retângulo 18"/>
          <p:cNvSpPr/>
          <p:nvPr/>
        </p:nvSpPr>
        <p:spPr>
          <a:xfrm>
            <a:off x="5899164" y="2576486"/>
            <a:ext cx="532518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pt-BR" sz="1600" i="1" dirty="0" err="1" smtClean="0"/>
              <a:t>split</a:t>
            </a:r>
            <a:endParaRPr lang="pt-BR" sz="1600" i="1" dirty="0"/>
          </a:p>
        </p:txBody>
      </p:sp>
      <p:sp>
        <p:nvSpPr>
          <p:cNvPr id="20" name="Retângulo 19"/>
          <p:cNvSpPr/>
          <p:nvPr/>
        </p:nvSpPr>
        <p:spPr>
          <a:xfrm>
            <a:off x="180000" y="915566"/>
            <a:ext cx="151168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 err="1" smtClean="0">
                <a:solidFill>
                  <a:schemeClr val="tx1"/>
                </a:solidFill>
              </a:rPr>
              <a:t>Dataset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6557612" y="627936"/>
            <a:ext cx="1374255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 err="1" smtClean="0">
                <a:solidFill>
                  <a:schemeClr val="tx1"/>
                </a:solidFill>
              </a:rPr>
              <a:t>Train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6557612" y="3363838"/>
            <a:ext cx="1374255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 smtClean="0">
                <a:solidFill>
                  <a:schemeClr val="tx1"/>
                </a:solidFill>
              </a:rPr>
              <a:t>Test 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3349772" y="915566"/>
            <a:ext cx="151168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 err="1" smtClean="0">
                <a:solidFill>
                  <a:schemeClr val="tx1"/>
                </a:solidFill>
              </a:rPr>
              <a:t>Shuffled</a:t>
            </a:r>
            <a:r>
              <a:rPr lang="pt-BR" sz="1400" dirty="0" smtClean="0">
                <a:solidFill>
                  <a:schemeClr val="tx1"/>
                </a:solidFill>
              </a:rPr>
              <a:t> </a:t>
            </a:r>
            <a:r>
              <a:rPr lang="pt-BR" sz="1400" dirty="0" err="1" smtClean="0">
                <a:solidFill>
                  <a:schemeClr val="tx1"/>
                </a:solidFill>
              </a:rPr>
              <a:t>dataset</a:t>
            </a:r>
            <a:endParaRPr lang="pt-B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93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K-</a:t>
            </a:r>
            <a:r>
              <a:rPr lang="pt-BR" dirty="0" err="1" smtClean="0"/>
              <a:t>fold</a:t>
            </a:r>
            <a:r>
              <a:rPr lang="pt-BR" dirty="0" smtClean="0"/>
              <a:t> </a:t>
            </a:r>
            <a:r>
              <a:rPr lang="pt-BR" dirty="0" err="1" smtClean="0"/>
              <a:t>cross-validation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611560" y="732766"/>
            <a:ext cx="792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Dataset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611560" y="1563638"/>
            <a:ext cx="6318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Train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7019560" y="1563638"/>
            <a:ext cx="1512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Test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198887" y="1158925"/>
            <a:ext cx="746230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pt-BR" sz="1600" i="1" dirty="0" err="1" smtClean="0"/>
              <a:t>shuffle</a:t>
            </a:r>
            <a:endParaRPr lang="pt-BR" sz="1600" i="1" dirty="0"/>
          </a:p>
        </p:txBody>
      </p:sp>
      <p:sp>
        <p:nvSpPr>
          <p:cNvPr id="10" name="Retângulo 9"/>
          <p:cNvSpPr/>
          <p:nvPr/>
        </p:nvSpPr>
        <p:spPr>
          <a:xfrm>
            <a:off x="611560" y="2283718"/>
            <a:ext cx="5054400" cy="36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Train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611560" y="2800032"/>
            <a:ext cx="3790800" cy="36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Train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611560" y="3316345"/>
            <a:ext cx="2527200" cy="36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Train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611560" y="3832659"/>
            <a:ext cx="1263600" cy="36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Train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875160" y="4348972"/>
            <a:ext cx="5054400" cy="36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Train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7019560" y="2283718"/>
            <a:ext cx="1512000" cy="36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i="1" dirty="0" smtClean="0">
                <a:solidFill>
                  <a:schemeClr val="tx1"/>
                </a:solidFill>
              </a:rPr>
              <a:t>k = 0</a:t>
            </a:r>
            <a:endParaRPr lang="pt-BR" i="1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5665960" y="2283718"/>
            <a:ext cx="12636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Validation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4402360" y="2800032"/>
            <a:ext cx="12636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Validation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3138760" y="3316345"/>
            <a:ext cx="12636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Validation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875160" y="3832659"/>
            <a:ext cx="12636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Validation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611560" y="4348972"/>
            <a:ext cx="12636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Validation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5665960" y="2800032"/>
            <a:ext cx="1263600" cy="36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Train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402360" y="3316345"/>
            <a:ext cx="2527200" cy="36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Train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3138760" y="3832659"/>
            <a:ext cx="3790800" cy="36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Train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7019560" y="2800032"/>
            <a:ext cx="1512000" cy="36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i="1" dirty="0" smtClean="0">
                <a:solidFill>
                  <a:schemeClr val="tx1"/>
                </a:solidFill>
              </a:rPr>
              <a:t>k = 1</a:t>
            </a:r>
            <a:endParaRPr lang="pt-BR" i="1" dirty="0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7019560" y="3316345"/>
            <a:ext cx="1512000" cy="36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i="1" dirty="0" smtClean="0">
                <a:solidFill>
                  <a:schemeClr val="tx1"/>
                </a:solidFill>
              </a:rPr>
              <a:t>k = 2</a:t>
            </a:r>
            <a:endParaRPr lang="pt-BR" i="1" dirty="0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7019560" y="3832659"/>
            <a:ext cx="1512000" cy="36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i="1" dirty="0" smtClean="0">
                <a:solidFill>
                  <a:schemeClr val="tx1"/>
                </a:solidFill>
              </a:rPr>
              <a:t>k = 3</a:t>
            </a:r>
            <a:endParaRPr lang="pt-BR" i="1" dirty="0">
              <a:solidFill>
                <a:schemeClr val="tx1"/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7019560" y="4348972"/>
            <a:ext cx="1512000" cy="36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i="1" dirty="0" smtClean="0">
                <a:solidFill>
                  <a:schemeClr val="tx1"/>
                </a:solidFill>
              </a:rPr>
              <a:t>k = 4</a:t>
            </a:r>
            <a:endParaRPr lang="pt-BR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9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Normalization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163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Normalization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Normal </a:t>
            </a:r>
            <a:r>
              <a:rPr lang="pt-BR" dirty="0" err="1" smtClean="0"/>
              <a:t>Feature</a:t>
            </a:r>
            <a:r>
              <a:rPr lang="pt-BR" dirty="0" smtClean="0"/>
              <a:t> </a:t>
            </a:r>
            <a:r>
              <a:rPr lang="pt-BR" dirty="0" err="1" smtClean="0"/>
              <a:t>Transform</a:t>
            </a:r>
            <a:r>
              <a:rPr lang="pt-BR" dirty="0" smtClean="0"/>
              <a:t> </a:t>
            </a:r>
            <a:r>
              <a:rPr lang="pt-BR" dirty="0"/>
              <a:t>(Standard </a:t>
            </a:r>
            <a:r>
              <a:rPr lang="pt-BR" dirty="0" err="1"/>
              <a:t>Scaler</a:t>
            </a:r>
            <a:r>
              <a:rPr lang="pt-BR" dirty="0"/>
              <a:t>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17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4300464"/>
              </p:ext>
            </p:extLst>
          </p:nvPr>
        </p:nvGraphicFramePr>
        <p:xfrm>
          <a:off x="251520" y="1275049"/>
          <a:ext cx="2216598" cy="270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51588"/>
                <a:gridCol w="938848"/>
                <a:gridCol w="526162"/>
              </a:tblGrid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Imagem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excentricidade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área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13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11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0,80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700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8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0,40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400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9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0,80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2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0,30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15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0,70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4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0.50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800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7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0,70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750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10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0,90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12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0,40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3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0,60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550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6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0,60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err="1" smtClean="0"/>
                        <a:t>Mean</a:t>
                      </a:r>
                      <a:r>
                        <a:rPr lang="pt-BR" sz="1000" dirty="0" smtClean="0"/>
                        <a:t>: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0.60</a:t>
                      </a:r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408.33</a:t>
                      </a:r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err="1" smtClean="0"/>
                        <a:t>Std</a:t>
                      </a:r>
                      <a:r>
                        <a:rPr lang="pt-BR" sz="1000" dirty="0" smtClean="0"/>
                        <a:t>. Dev.: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0.1859</a:t>
                      </a:r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234.35</a:t>
                      </a:r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9607240"/>
              </p:ext>
            </p:extLst>
          </p:nvPr>
        </p:nvGraphicFramePr>
        <p:xfrm>
          <a:off x="6300192" y="1275049"/>
          <a:ext cx="2400454" cy="90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20080"/>
                <a:gridCol w="938848"/>
                <a:gridCol w="741526"/>
              </a:tblGrid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Imagem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excentricidade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área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0,4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700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0,8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400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5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0,3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100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14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0,2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200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Retângulo 18"/>
          <p:cNvSpPr/>
          <p:nvPr/>
        </p:nvSpPr>
        <p:spPr>
          <a:xfrm>
            <a:off x="251519" y="961785"/>
            <a:ext cx="2359805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400" dirty="0" smtClean="0">
                <a:solidFill>
                  <a:schemeClr val="tx1"/>
                </a:solidFill>
              </a:rPr>
              <a:t>Training (</a:t>
            </a:r>
            <a:r>
              <a:rPr lang="pt-BR" sz="1400" i="1" dirty="0" err="1" smtClean="0">
                <a:solidFill>
                  <a:schemeClr val="tx1"/>
                </a:solidFill>
              </a:rPr>
              <a:t>X</a:t>
            </a:r>
            <a:r>
              <a:rPr lang="pt-BR" sz="1400" i="1" baseline="-25000" dirty="0" err="1" smtClean="0">
                <a:solidFill>
                  <a:schemeClr val="tx1"/>
                </a:solidFill>
              </a:rPr>
              <a:t>train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6300192" y="961785"/>
            <a:ext cx="14527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400" dirty="0" smtClean="0">
                <a:solidFill>
                  <a:schemeClr val="tx1"/>
                </a:solidFill>
              </a:rPr>
              <a:t>Test </a:t>
            </a:r>
            <a:r>
              <a:rPr lang="pt-BR" sz="1400" dirty="0">
                <a:solidFill>
                  <a:schemeClr val="tx1"/>
                </a:solidFill>
              </a:rPr>
              <a:t>(</a:t>
            </a:r>
            <a:r>
              <a:rPr lang="pt-BR" sz="1400" i="1" dirty="0" err="1" smtClean="0">
                <a:solidFill>
                  <a:schemeClr val="tx1"/>
                </a:solidFill>
              </a:rPr>
              <a:t>X</a:t>
            </a:r>
            <a:r>
              <a:rPr lang="pt-BR" sz="1400" i="1" baseline="-25000" dirty="0" err="1" smtClean="0">
                <a:solidFill>
                  <a:schemeClr val="tx1"/>
                </a:solidFill>
              </a:rPr>
              <a:t>test</a:t>
            </a:r>
            <a:r>
              <a:rPr lang="pt-BR" sz="1400" dirty="0" smtClean="0">
                <a:solidFill>
                  <a:schemeClr val="tx1"/>
                </a:solidFill>
              </a:rPr>
              <a:t>) </a:t>
            </a:r>
            <a:endParaRPr lang="pt-BR" sz="1400" dirty="0">
              <a:solidFill>
                <a:schemeClr val="tx1"/>
              </a:solidFill>
            </a:endParaRPr>
          </a:p>
        </p:txBody>
      </p:sp>
      <p:graphicFrame>
        <p:nvGraphicFramePr>
          <p:cNvPr id="21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7949788"/>
              </p:ext>
            </p:extLst>
          </p:nvPr>
        </p:nvGraphicFramePr>
        <p:xfrm>
          <a:off x="3260586" y="1275049"/>
          <a:ext cx="2247139" cy="270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47988"/>
                <a:gridCol w="938488"/>
                <a:gridCol w="560663"/>
              </a:tblGrid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Imagem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00" marR="6840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excentricidade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00" marR="6840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área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00" marR="6840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13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8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9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2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15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4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7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12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3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6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err="1" smtClean="0"/>
                        <a:t>Mean</a:t>
                      </a:r>
                      <a:r>
                        <a:rPr lang="pt-BR" sz="1000" dirty="0" smtClean="0"/>
                        <a:t>: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err="1" smtClean="0"/>
                        <a:t>Std</a:t>
                      </a:r>
                      <a:r>
                        <a:rPr lang="pt-BR" sz="1000" dirty="0" smtClean="0"/>
                        <a:t>. Dev.: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" name="Retângulo 21"/>
          <p:cNvSpPr/>
          <p:nvPr/>
        </p:nvSpPr>
        <p:spPr>
          <a:xfrm>
            <a:off x="3260586" y="961785"/>
            <a:ext cx="266429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400" dirty="0" err="1" smtClean="0">
                <a:solidFill>
                  <a:schemeClr val="tx1"/>
                </a:solidFill>
              </a:rPr>
              <a:t>Normalized</a:t>
            </a:r>
            <a:r>
              <a:rPr lang="pt-BR" sz="1400" dirty="0" smtClean="0">
                <a:solidFill>
                  <a:schemeClr val="tx1"/>
                </a:solidFill>
              </a:rPr>
              <a:t> Training (</a:t>
            </a:r>
            <a:r>
              <a:rPr lang="pt-BR" sz="1400" i="1" dirty="0" err="1" smtClean="0">
                <a:solidFill>
                  <a:schemeClr val="tx1"/>
                </a:solidFill>
              </a:rPr>
              <a:t>X’</a:t>
            </a:r>
            <a:r>
              <a:rPr lang="pt-BR" sz="1400" i="1" baseline="-25000" dirty="0" err="1" smtClean="0">
                <a:solidFill>
                  <a:schemeClr val="tx1"/>
                </a:solidFill>
              </a:rPr>
              <a:t>train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3708212"/>
              </p:ext>
            </p:extLst>
          </p:nvPr>
        </p:nvGraphicFramePr>
        <p:xfrm>
          <a:off x="6300192" y="2715049"/>
          <a:ext cx="2377674" cy="126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47988"/>
                <a:gridCol w="938848"/>
                <a:gridCol w="690838"/>
              </a:tblGrid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Imagem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excentricidade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área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5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14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err="1" smtClean="0"/>
                        <a:t>Mean</a:t>
                      </a:r>
                      <a:r>
                        <a:rPr lang="pt-BR" sz="1000" dirty="0" smtClean="0"/>
                        <a:t>: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err="1" smtClean="0"/>
                        <a:t>Std</a:t>
                      </a:r>
                      <a:r>
                        <a:rPr lang="pt-BR" sz="1000" dirty="0" smtClean="0"/>
                        <a:t>. Dev.: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Retângulo 23"/>
          <p:cNvSpPr/>
          <p:nvPr/>
        </p:nvSpPr>
        <p:spPr>
          <a:xfrm>
            <a:off x="6300192" y="2401945"/>
            <a:ext cx="249191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400" dirty="0" err="1" smtClean="0">
                <a:solidFill>
                  <a:schemeClr val="tx1"/>
                </a:solidFill>
              </a:rPr>
              <a:t>Normalized</a:t>
            </a:r>
            <a:r>
              <a:rPr lang="pt-BR" sz="1400" dirty="0" smtClean="0">
                <a:solidFill>
                  <a:schemeClr val="tx1"/>
                </a:solidFill>
              </a:rPr>
              <a:t> </a:t>
            </a:r>
            <a:r>
              <a:rPr lang="pt-BR" sz="1400" dirty="0" err="1" smtClean="0">
                <a:solidFill>
                  <a:schemeClr val="tx1"/>
                </a:solidFill>
              </a:rPr>
              <a:t>test</a:t>
            </a:r>
            <a:r>
              <a:rPr lang="pt-BR" sz="1400" dirty="0" smtClean="0">
                <a:solidFill>
                  <a:schemeClr val="tx1"/>
                </a:solidFill>
              </a:rPr>
              <a:t> (</a:t>
            </a:r>
            <a:r>
              <a:rPr lang="pt-BR" sz="1400" i="1" dirty="0" err="1" smtClean="0">
                <a:solidFill>
                  <a:schemeClr val="tx1"/>
                </a:solidFill>
              </a:rPr>
              <a:t>X’</a:t>
            </a:r>
            <a:r>
              <a:rPr lang="pt-BR" sz="1400" i="1" baseline="-25000" dirty="0" err="1" smtClean="0">
                <a:solidFill>
                  <a:schemeClr val="tx1"/>
                </a:solidFill>
              </a:rPr>
              <a:t>test</a:t>
            </a:r>
            <a:r>
              <a:rPr lang="pt-BR" sz="1400" dirty="0">
                <a:solidFill>
                  <a:schemeClr val="tx1"/>
                </a:solidFill>
              </a:rPr>
              <a:t>) </a:t>
            </a:r>
            <a:r>
              <a:rPr lang="pt-BR" sz="1400" dirty="0" smtClean="0">
                <a:solidFill>
                  <a:schemeClr val="tx1"/>
                </a:solidFill>
              </a:rPr>
              <a:t> </a:t>
            </a:r>
            <a:endParaRPr lang="pt-B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9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Digital </a:t>
            </a:r>
            <a:r>
              <a:rPr lang="pt-BR" dirty="0" err="1"/>
              <a:t>images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17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5" descr="D:\Dev\GitHub\joaofmari\sin392-peo2020\gray_rgb\im_ast_64x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2" y="3162862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D:\Dev\GitHub\joaofmari\sin392-peo2020\gray_rgb\im_ast_10x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31632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D:\Dev\GitHub\joaofmari\sin392-peo2020\gray_rgb\im_ast_4x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3162861"/>
            <a:ext cx="1620347" cy="162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D:\Dev\GitHub\joaofmari\sin392-peo2020\gray_rgb\im_cam_64x6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00" y="1043997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D:\Dev\GitHub\joaofmari\sin392-peo2020\gray_rgb\im_cam_10x1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4" y="1043359"/>
            <a:ext cx="1620986" cy="16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D:\Dev\GitHub\joaofmari\sin392-peo2020\gray_rgb\im_cam_4x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1043998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aixaDeTexto 36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600" dirty="0" smtClean="0"/>
              <a:t>Intensity image (gray levels):</a:t>
            </a:r>
            <a:endParaRPr lang="en-US" sz="1600" dirty="0"/>
          </a:p>
        </p:txBody>
      </p:sp>
      <p:sp>
        <p:nvSpPr>
          <p:cNvPr id="38" name="CaixaDeTexto 37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600" dirty="0" smtClean="0"/>
              <a:t>Colored image (RGB):</a:t>
            </a:r>
            <a:endParaRPr lang="en-US" sz="1600" dirty="0"/>
          </a:p>
        </p:txBody>
      </p:sp>
      <p:pic>
        <p:nvPicPr>
          <p:cNvPr id="39" name="Picture 7" descr="D:\Dev\GitHub\joaofmari\sin392-peo2020\gray_rgb\im_camera_marc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9" y="1044348"/>
            <a:ext cx="1619997" cy="16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9" descr="D:\Dev\GitHub\joaofmari\sin392-peo2020\gray_rgb\im_cam_64x64_marc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40" y="1043359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1" descr="D:\Dev\GitHub\joaofmari\sin392-peo2020\gray_rgb\im_cam_10x10_marc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104271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9" descr="D:\Dev\GitHub\joaofmari\sin392-peo2020\gray_rgb\im_astronaut_marc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7" y="3162861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D:\Dev\GitHub\joaofmari\sin392-peo2020\gray_rgb\im_ast_64x64_marc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10" y="3162510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1" descr="D:\Dev\GitHub\joaofmari\sin392-peo2020\gray_rgb\im_ast_10x10_marc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81" y="3162510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88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Normalization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Normal </a:t>
            </a:r>
            <a:r>
              <a:rPr lang="pt-BR" dirty="0" err="1"/>
              <a:t>Feature</a:t>
            </a:r>
            <a:r>
              <a:rPr lang="pt-BR" dirty="0"/>
              <a:t> </a:t>
            </a:r>
            <a:r>
              <a:rPr lang="pt-BR" dirty="0" err="1"/>
              <a:t>Transform</a:t>
            </a:r>
            <a:r>
              <a:rPr lang="pt-BR" dirty="0"/>
              <a:t> (Standard </a:t>
            </a:r>
            <a:r>
              <a:rPr lang="pt-BR" dirty="0" err="1"/>
              <a:t>Scaler</a:t>
            </a:r>
            <a:r>
              <a:rPr lang="pt-BR" dirty="0"/>
              <a:t>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17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4724705"/>
              </p:ext>
            </p:extLst>
          </p:nvPr>
        </p:nvGraphicFramePr>
        <p:xfrm>
          <a:off x="251520" y="1275049"/>
          <a:ext cx="2216598" cy="270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51588"/>
                <a:gridCol w="938848"/>
                <a:gridCol w="526162"/>
              </a:tblGrid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Imagem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excentricidade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área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13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11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0,80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700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8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0,40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400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9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0,80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2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0,30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15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0,70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4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0.50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800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7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0,70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750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10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0,90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12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0,40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3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0,60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550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6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0,60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err="1" smtClean="0"/>
                        <a:t>Mean</a:t>
                      </a:r>
                      <a:r>
                        <a:rPr lang="pt-BR" sz="1000" dirty="0" smtClean="0"/>
                        <a:t>: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0.60</a:t>
                      </a:r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408.33</a:t>
                      </a:r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err="1" smtClean="0"/>
                        <a:t>Std</a:t>
                      </a:r>
                      <a:r>
                        <a:rPr lang="pt-BR" sz="1000" dirty="0" smtClean="0"/>
                        <a:t>. Dev.: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0.1859</a:t>
                      </a:r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234.35</a:t>
                      </a:r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4089696"/>
              </p:ext>
            </p:extLst>
          </p:nvPr>
        </p:nvGraphicFramePr>
        <p:xfrm>
          <a:off x="6300192" y="1275049"/>
          <a:ext cx="2400454" cy="90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20080"/>
                <a:gridCol w="938848"/>
                <a:gridCol w="741526"/>
              </a:tblGrid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Imagem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excentricidade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área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0,4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700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0,8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400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5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0,3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100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14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0,2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200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Retângulo 18"/>
          <p:cNvSpPr/>
          <p:nvPr/>
        </p:nvSpPr>
        <p:spPr>
          <a:xfrm>
            <a:off x="251519" y="961785"/>
            <a:ext cx="2359805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400" dirty="0" smtClean="0">
                <a:solidFill>
                  <a:schemeClr val="tx1"/>
                </a:solidFill>
              </a:rPr>
              <a:t>Training (</a:t>
            </a:r>
            <a:r>
              <a:rPr lang="pt-BR" sz="1400" i="1" dirty="0" err="1" smtClean="0">
                <a:solidFill>
                  <a:schemeClr val="tx1"/>
                </a:solidFill>
              </a:rPr>
              <a:t>X</a:t>
            </a:r>
            <a:r>
              <a:rPr lang="pt-BR" sz="1400" i="1" baseline="-25000" dirty="0" err="1" smtClean="0">
                <a:solidFill>
                  <a:schemeClr val="tx1"/>
                </a:solidFill>
              </a:rPr>
              <a:t>train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6300192" y="961785"/>
            <a:ext cx="14527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400" dirty="0" smtClean="0">
                <a:solidFill>
                  <a:schemeClr val="tx1"/>
                </a:solidFill>
              </a:rPr>
              <a:t>Test </a:t>
            </a:r>
            <a:r>
              <a:rPr lang="pt-BR" sz="1400" dirty="0">
                <a:solidFill>
                  <a:schemeClr val="tx1"/>
                </a:solidFill>
              </a:rPr>
              <a:t>(</a:t>
            </a:r>
            <a:r>
              <a:rPr lang="pt-BR" sz="1400" i="1" dirty="0" err="1" smtClean="0">
                <a:solidFill>
                  <a:schemeClr val="tx1"/>
                </a:solidFill>
              </a:rPr>
              <a:t>X</a:t>
            </a:r>
            <a:r>
              <a:rPr lang="pt-BR" sz="1400" i="1" baseline="-25000" dirty="0" err="1" smtClean="0">
                <a:solidFill>
                  <a:schemeClr val="tx1"/>
                </a:solidFill>
              </a:rPr>
              <a:t>test</a:t>
            </a:r>
            <a:r>
              <a:rPr lang="pt-BR" sz="1400" dirty="0" smtClean="0">
                <a:solidFill>
                  <a:schemeClr val="tx1"/>
                </a:solidFill>
              </a:rPr>
              <a:t>) </a:t>
            </a:r>
            <a:endParaRPr lang="pt-BR" sz="1400" dirty="0">
              <a:solidFill>
                <a:schemeClr val="tx1"/>
              </a:solidFill>
            </a:endParaRPr>
          </a:p>
        </p:txBody>
      </p:sp>
      <p:graphicFrame>
        <p:nvGraphicFramePr>
          <p:cNvPr id="21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8168014"/>
              </p:ext>
            </p:extLst>
          </p:nvPr>
        </p:nvGraphicFramePr>
        <p:xfrm>
          <a:off x="3260586" y="1275049"/>
          <a:ext cx="2247139" cy="270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47988"/>
                <a:gridCol w="938488"/>
                <a:gridCol w="560663"/>
              </a:tblGrid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Imagem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00" marR="6840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excentricidade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00" marR="6840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área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00" marR="6840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13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8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9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2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15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4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7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12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3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6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err="1" smtClean="0"/>
                        <a:t>Mean</a:t>
                      </a:r>
                      <a:r>
                        <a:rPr lang="pt-BR" sz="1000" dirty="0" smtClean="0"/>
                        <a:t>: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err="1" smtClean="0"/>
                        <a:t>Std</a:t>
                      </a:r>
                      <a:r>
                        <a:rPr lang="pt-BR" sz="1000" dirty="0" smtClean="0"/>
                        <a:t>. Dev.: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" name="Retângulo 21"/>
          <p:cNvSpPr/>
          <p:nvPr/>
        </p:nvSpPr>
        <p:spPr>
          <a:xfrm>
            <a:off x="3260586" y="961785"/>
            <a:ext cx="266429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400" dirty="0" err="1">
                <a:solidFill>
                  <a:schemeClr val="tx1"/>
                </a:solidFill>
              </a:rPr>
              <a:t>Normalized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smtClean="0">
                <a:solidFill>
                  <a:schemeClr val="tx1"/>
                </a:solidFill>
              </a:rPr>
              <a:t>Training (</a:t>
            </a:r>
            <a:r>
              <a:rPr lang="pt-BR" sz="1400" i="1" dirty="0" err="1" smtClean="0">
                <a:solidFill>
                  <a:schemeClr val="tx1"/>
                </a:solidFill>
              </a:rPr>
              <a:t>X’</a:t>
            </a:r>
            <a:r>
              <a:rPr lang="pt-BR" sz="1400" i="1" baseline="-25000" dirty="0" err="1" smtClean="0">
                <a:solidFill>
                  <a:schemeClr val="tx1"/>
                </a:solidFill>
              </a:rPr>
              <a:t>train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4072060"/>
              </p:ext>
            </p:extLst>
          </p:nvPr>
        </p:nvGraphicFramePr>
        <p:xfrm>
          <a:off x="6300192" y="2715049"/>
          <a:ext cx="2377674" cy="126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47988"/>
                <a:gridCol w="938848"/>
                <a:gridCol w="690838"/>
              </a:tblGrid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Imagem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excentricidade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área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5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14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err="1" smtClean="0"/>
                        <a:t>Mean</a:t>
                      </a:r>
                      <a:r>
                        <a:rPr lang="pt-BR" sz="1000" dirty="0" smtClean="0"/>
                        <a:t>: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err="1" smtClean="0"/>
                        <a:t>Std</a:t>
                      </a:r>
                      <a:r>
                        <a:rPr lang="pt-BR" sz="1000" dirty="0" smtClean="0"/>
                        <a:t>. Dev.: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Retângulo 23"/>
          <p:cNvSpPr/>
          <p:nvPr/>
        </p:nvSpPr>
        <p:spPr>
          <a:xfrm>
            <a:off x="6300192" y="2401945"/>
            <a:ext cx="249191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400" dirty="0" err="1">
                <a:solidFill>
                  <a:schemeClr val="tx1"/>
                </a:solidFill>
              </a:rPr>
              <a:t>Normalized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 smtClean="0">
                <a:solidFill>
                  <a:schemeClr val="tx1"/>
                </a:solidFill>
              </a:rPr>
              <a:t>test</a:t>
            </a:r>
            <a:r>
              <a:rPr lang="pt-BR" sz="1400" dirty="0" smtClean="0">
                <a:solidFill>
                  <a:schemeClr val="tx1"/>
                </a:solidFill>
              </a:rPr>
              <a:t> (</a:t>
            </a:r>
            <a:r>
              <a:rPr lang="pt-BR" sz="1400" i="1" dirty="0" err="1" smtClean="0">
                <a:solidFill>
                  <a:schemeClr val="tx1"/>
                </a:solidFill>
              </a:rPr>
              <a:t>X’</a:t>
            </a:r>
            <a:r>
              <a:rPr lang="pt-BR" sz="1400" i="1" baseline="-25000" dirty="0" err="1" smtClean="0">
                <a:solidFill>
                  <a:schemeClr val="tx1"/>
                </a:solidFill>
              </a:rPr>
              <a:t>test</a:t>
            </a:r>
            <a:r>
              <a:rPr lang="pt-BR" sz="1400" dirty="0">
                <a:solidFill>
                  <a:schemeClr val="tx1"/>
                </a:solidFill>
              </a:rPr>
              <a:t>) </a:t>
            </a:r>
            <a:r>
              <a:rPr lang="pt-BR" sz="1400" dirty="0" smtClean="0">
                <a:solidFill>
                  <a:schemeClr val="tx1"/>
                </a:solidFill>
              </a:rPr>
              <a:t> </a:t>
            </a:r>
            <a:endParaRPr lang="pt-BR" sz="1400" dirty="0">
              <a:solidFill>
                <a:schemeClr val="tx1"/>
              </a:solidFill>
            </a:endParaRPr>
          </a:p>
        </p:txBody>
      </p:sp>
      <p:grpSp>
        <p:nvGrpSpPr>
          <p:cNvPr id="25" name="Grupo 24"/>
          <p:cNvGrpSpPr/>
          <p:nvPr/>
        </p:nvGrpSpPr>
        <p:grpSpPr>
          <a:xfrm>
            <a:off x="1842379" y="4263081"/>
            <a:ext cx="5459243" cy="540917"/>
            <a:chOff x="696933" y="4083918"/>
            <a:chExt cx="5459243" cy="5409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aixaDeTexto 25"/>
                <p:cNvSpPr txBox="1"/>
                <p:nvPr/>
              </p:nvSpPr>
              <p:spPr>
                <a:xfrm>
                  <a:off x="696933" y="4083918"/>
                  <a:ext cx="2732158" cy="5409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/>
                              </a:rPr>
                              <m:t>𝑋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/>
                              </a:rPr>
                              <m:t>𝑡𝑟𝑎𝑖𝑛</m:t>
                            </m:r>
                          </m:sub>
                        </m:sSub>
                        <m:r>
                          <a:rPr lang="pt-BR" sz="1400" b="0" i="1" smtClean="0">
                            <a:latin typeface="Cambria Math"/>
                          </a:rPr>
                          <m:t>= </m:t>
                        </m:r>
                        <m:f>
                          <m:fPr>
                            <m:ctrlPr>
                              <a:rPr lang="pt-BR" sz="1400" b="0" i="1" smtClean="0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𝑡𝑟𝑎𝑖𝑛</m:t>
                                </m:r>
                              </m:sub>
                            </m:sSub>
                            <m:r>
                              <a:rPr lang="pt-BR" sz="14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𝑚𝑒𝑎𝑛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t-BR" sz="1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𝑡𝑟𝑎𝑖𝑛</m:t>
                                </m:r>
                              </m:sub>
                            </m:sSub>
                            <m:r>
                              <a:rPr lang="pt-BR" sz="1400" b="0" i="1" smtClean="0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r>
                              <a:rPr lang="pt-BR" sz="1400" b="0" i="1" smtClean="0">
                                <a:latin typeface="Cambria Math"/>
                              </a:rPr>
                              <m:t>𝑠𝑡𝑑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t-BR" sz="1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𝑡𝑟𝑎𝑖𝑛</m:t>
                                </m:r>
                              </m:sub>
                            </m:sSub>
                            <m:r>
                              <a:rPr lang="pt-BR" sz="1400" b="0" i="1" smtClean="0">
                                <a:latin typeface="Cambria Math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4" name="CaixaDeTexto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933" y="4083918"/>
                  <a:ext cx="2732158" cy="540917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449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aixaDeTexto 26"/>
                <p:cNvSpPr txBox="1"/>
                <p:nvPr/>
              </p:nvSpPr>
              <p:spPr>
                <a:xfrm>
                  <a:off x="3600989" y="4083918"/>
                  <a:ext cx="2555187" cy="5409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/>
                              </a:rPr>
                              <m:t>𝑋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/>
                              </a:rPr>
                              <m:t>𝑡𝑒𝑠𝑡</m:t>
                            </m:r>
                          </m:sub>
                        </m:sSub>
                        <m:r>
                          <a:rPr lang="pt-BR" sz="1400" b="0" i="1" smtClean="0">
                            <a:latin typeface="Cambria Math"/>
                          </a:rPr>
                          <m:t>= </m:t>
                        </m:r>
                        <m:f>
                          <m:fPr>
                            <m:ctrlPr>
                              <a:rPr lang="pt-BR" sz="1400" b="0" i="1" smtClean="0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𝑡𝑒𝑠𝑡</m:t>
                                </m:r>
                              </m:sub>
                            </m:sSub>
                            <m:r>
                              <a:rPr lang="pt-BR" sz="14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𝑚𝑒𝑎𝑛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t-BR" sz="1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𝑡𝑟𝑎𝑖𝑛</m:t>
                                </m:r>
                              </m:sub>
                            </m:sSub>
                            <m:r>
                              <a:rPr lang="pt-BR" sz="1400" b="0" i="1" smtClean="0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r>
                              <a:rPr lang="pt-BR" sz="1400" b="0" i="1" smtClean="0">
                                <a:latin typeface="Cambria Math"/>
                              </a:rPr>
                              <m:t>𝑠𝑡𝑑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t-BR" sz="1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𝑡𝑟𝑎𝑖𝑛</m:t>
                                </m:r>
                              </m:sub>
                            </m:sSub>
                            <m:r>
                              <a:rPr lang="pt-BR" sz="1400" b="0" i="1" smtClean="0">
                                <a:latin typeface="Cambria Math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989" y="4083918"/>
                  <a:ext cx="2555187" cy="54091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449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3491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Normalization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Normal </a:t>
            </a:r>
            <a:r>
              <a:rPr lang="pt-BR" dirty="0" err="1"/>
              <a:t>Feature</a:t>
            </a:r>
            <a:r>
              <a:rPr lang="pt-BR" dirty="0"/>
              <a:t> </a:t>
            </a:r>
            <a:r>
              <a:rPr lang="pt-BR" dirty="0" err="1"/>
              <a:t>Transform</a:t>
            </a:r>
            <a:r>
              <a:rPr lang="pt-BR" dirty="0"/>
              <a:t> (Standard </a:t>
            </a:r>
            <a:r>
              <a:rPr lang="pt-BR" dirty="0" err="1"/>
              <a:t>Scaler</a:t>
            </a:r>
            <a:r>
              <a:rPr lang="pt-BR" dirty="0"/>
              <a:t>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9232435"/>
              </p:ext>
            </p:extLst>
          </p:nvPr>
        </p:nvGraphicFramePr>
        <p:xfrm>
          <a:off x="251520" y="1275049"/>
          <a:ext cx="2216598" cy="270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51588"/>
                <a:gridCol w="938848"/>
                <a:gridCol w="526162"/>
              </a:tblGrid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Imagem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excentricidade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área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13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11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0,80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700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8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0,40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400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9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0,80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2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0,30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15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0,70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4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0.50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800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7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0,70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750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10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0,90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12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0,40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3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0,60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550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6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0,60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err="1" smtClean="0"/>
                        <a:t>Mean</a:t>
                      </a:r>
                      <a:r>
                        <a:rPr lang="pt-BR" sz="1000" dirty="0" smtClean="0"/>
                        <a:t>: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0.60</a:t>
                      </a:r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408.33</a:t>
                      </a:r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err="1" smtClean="0"/>
                        <a:t>Std</a:t>
                      </a:r>
                      <a:r>
                        <a:rPr lang="pt-BR" sz="1000" dirty="0" smtClean="0"/>
                        <a:t>. Dev.: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0.1859</a:t>
                      </a:r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234.35</a:t>
                      </a:r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8973977"/>
              </p:ext>
            </p:extLst>
          </p:nvPr>
        </p:nvGraphicFramePr>
        <p:xfrm>
          <a:off x="6300192" y="1275049"/>
          <a:ext cx="2400454" cy="90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20080"/>
                <a:gridCol w="938848"/>
                <a:gridCol w="741526"/>
              </a:tblGrid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Imagem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excentricidade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área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0,4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700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0,8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400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5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0,3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100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14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0,2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200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251519" y="961785"/>
            <a:ext cx="2359805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400" dirty="0" smtClean="0">
                <a:solidFill>
                  <a:schemeClr val="tx1"/>
                </a:solidFill>
              </a:rPr>
              <a:t>Training (</a:t>
            </a:r>
            <a:r>
              <a:rPr lang="pt-BR" sz="1400" i="1" dirty="0" err="1" smtClean="0">
                <a:solidFill>
                  <a:schemeClr val="tx1"/>
                </a:solidFill>
              </a:rPr>
              <a:t>X</a:t>
            </a:r>
            <a:r>
              <a:rPr lang="pt-BR" sz="1400" i="1" baseline="-25000" dirty="0" err="1" smtClean="0">
                <a:solidFill>
                  <a:schemeClr val="tx1"/>
                </a:solidFill>
              </a:rPr>
              <a:t>train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300192" y="961785"/>
            <a:ext cx="14527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400" dirty="0" smtClean="0">
                <a:solidFill>
                  <a:schemeClr val="tx1"/>
                </a:solidFill>
              </a:rPr>
              <a:t>Test </a:t>
            </a:r>
            <a:r>
              <a:rPr lang="pt-BR" sz="1400" dirty="0">
                <a:solidFill>
                  <a:schemeClr val="tx1"/>
                </a:solidFill>
              </a:rPr>
              <a:t>(</a:t>
            </a:r>
            <a:r>
              <a:rPr lang="pt-BR" sz="1400" i="1" dirty="0" err="1" smtClean="0">
                <a:solidFill>
                  <a:schemeClr val="tx1"/>
                </a:solidFill>
              </a:rPr>
              <a:t>X</a:t>
            </a:r>
            <a:r>
              <a:rPr lang="pt-BR" sz="1400" i="1" baseline="-25000" dirty="0" err="1" smtClean="0">
                <a:solidFill>
                  <a:schemeClr val="tx1"/>
                </a:solidFill>
              </a:rPr>
              <a:t>test</a:t>
            </a:r>
            <a:r>
              <a:rPr lang="pt-BR" sz="1400" dirty="0" smtClean="0">
                <a:solidFill>
                  <a:schemeClr val="tx1"/>
                </a:solidFill>
              </a:rPr>
              <a:t>) </a:t>
            </a:r>
            <a:endParaRPr lang="pt-BR" sz="1400" dirty="0">
              <a:solidFill>
                <a:schemeClr val="tx1"/>
              </a:solidFill>
            </a:endParaRPr>
          </a:p>
        </p:txBody>
      </p:sp>
      <p:graphicFrame>
        <p:nvGraphicFramePr>
          <p:cNvPr id="10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429993"/>
              </p:ext>
            </p:extLst>
          </p:nvPr>
        </p:nvGraphicFramePr>
        <p:xfrm>
          <a:off x="3260586" y="1275049"/>
          <a:ext cx="2247139" cy="270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47988"/>
                <a:gridCol w="938488"/>
                <a:gridCol w="560663"/>
              </a:tblGrid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Imagem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00" marR="6840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excentricidade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00" marR="6840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área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00" marR="6840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13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</a:t>
                      </a:r>
                      <a:r>
                        <a:rPr lang="pt-BR" sz="1000" dirty="0" smtClean="0"/>
                        <a:t>0.5380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</a:t>
                      </a:r>
                      <a:r>
                        <a:rPr lang="pt-BR" sz="1000" dirty="0" smtClean="0"/>
                        <a:t>0.4622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1.0760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1.2445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8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</a:t>
                      </a:r>
                      <a:r>
                        <a:rPr lang="pt-BR" sz="1000" dirty="0" smtClean="0"/>
                        <a:t>1.0760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</a:t>
                      </a:r>
                      <a:r>
                        <a:rPr lang="pt-BR" sz="1000" dirty="0" smtClean="0"/>
                        <a:t>0.0355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9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1.0760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</a:t>
                      </a:r>
                      <a:r>
                        <a:rPr lang="pt-BR" sz="1000" dirty="0" smtClean="0"/>
                        <a:t>1.1022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2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</a:t>
                      </a:r>
                      <a:r>
                        <a:rPr lang="pt-BR" sz="1000" dirty="0" smtClean="0"/>
                        <a:t>1.6140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</a:t>
                      </a:r>
                      <a:r>
                        <a:rPr lang="pt-BR" sz="1000" dirty="0" smtClean="0"/>
                        <a:t>0.2489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15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0.5380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</a:t>
                      </a:r>
                      <a:r>
                        <a:rPr lang="pt-BR" sz="1000" dirty="0" smtClean="0"/>
                        <a:t>0.6756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4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</a:t>
                      </a:r>
                      <a:r>
                        <a:rPr lang="pt-BR" sz="1000" dirty="0" smtClean="0"/>
                        <a:t>0.5380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1.6712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7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0.5380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1.4578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1.6140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</a:t>
                      </a:r>
                      <a:r>
                        <a:rPr lang="pt-BR" sz="1000" dirty="0" smtClean="0"/>
                        <a:t>0.4622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12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</a:t>
                      </a:r>
                      <a:r>
                        <a:rPr lang="pt-BR" sz="1000" dirty="0" smtClean="0"/>
                        <a:t>1.0760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</a:t>
                      </a:r>
                      <a:r>
                        <a:rPr lang="pt-BR" sz="1000" dirty="0" smtClean="0"/>
                        <a:t>1.1022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3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0.0000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0.6044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6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0.0000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</a:t>
                      </a:r>
                      <a:r>
                        <a:rPr lang="pt-BR" sz="1000" dirty="0" smtClean="0"/>
                        <a:t>0.8889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err="1" smtClean="0"/>
                        <a:t>Mean</a:t>
                      </a:r>
                      <a:r>
                        <a:rPr lang="pt-BR" sz="1000" dirty="0" smtClean="0"/>
                        <a:t>: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0.00</a:t>
                      </a:r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1.00</a:t>
                      </a:r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err="1" smtClean="0"/>
                        <a:t>Std</a:t>
                      </a:r>
                      <a:r>
                        <a:rPr lang="pt-BR" sz="1000" dirty="0" smtClean="0"/>
                        <a:t>. Dev.: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0.00</a:t>
                      </a:r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1.00</a:t>
                      </a:r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Retângulo 10"/>
          <p:cNvSpPr/>
          <p:nvPr/>
        </p:nvSpPr>
        <p:spPr>
          <a:xfrm>
            <a:off x="3260586" y="961785"/>
            <a:ext cx="266429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400" dirty="0" err="1">
                <a:solidFill>
                  <a:schemeClr val="tx1"/>
                </a:solidFill>
              </a:rPr>
              <a:t>Normalized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smtClean="0">
                <a:solidFill>
                  <a:schemeClr val="tx1"/>
                </a:solidFill>
              </a:rPr>
              <a:t>Training (</a:t>
            </a:r>
            <a:r>
              <a:rPr lang="pt-BR" sz="1400" i="1" dirty="0" err="1" smtClean="0">
                <a:solidFill>
                  <a:schemeClr val="tx1"/>
                </a:solidFill>
              </a:rPr>
              <a:t>X’</a:t>
            </a:r>
            <a:r>
              <a:rPr lang="pt-BR" sz="1400" i="1" baseline="-25000" dirty="0" err="1" smtClean="0">
                <a:solidFill>
                  <a:schemeClr val="tx1"/>
                </a:solidFill>
              </a:rPr>
              <a:t>train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sz="1400" dirty="0">
              <a:solidFill>
                <a:schemeClr val="tx1"/>
              </a:solidFill>
            </a:endParaRPr>
          </a:p>
        </p:txBody>
      </p:sp>
      <p:graphicFrame>
        <p:nvGraphicFramePr>
          <p:cNvPr id="12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7944831"/>
              </p:ext>
            </p:extLst>
          </p:nvPr>
        </p:nvGraphicFramePr>
        <p:xfrm>
          <a:off x="6300192" y="2715049"/>
          <a:ext cx="2377674" cy="126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47988"/>
                <a:gridCol w="938848"/>
                <a:gridCol w="690838"/>
              </a:tblGrid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Imagem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excentricidade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área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</a:t>
                      </a:r>
                      <a:r>
                        <a:rPr lang="pt-BR" sz="1000" dirty="0" smtClean="0"/>
                        <a:t>1.0760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1.244528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1.0760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-0.035558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5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</a:t>
                      </a:r>
                      <a:r>
                        <a:rPr lang="pt-BR" sz="1000" dirty="0" smtClean="0"/>
                        <a:t>1.6140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-1.315644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14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</a:t>
                      </a:r>
                      <a:r>
                        <a:rPr lang="pt-BR" sz="1000" dirty="0" smtClean="0"/>
                        <a:t>2.1521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-0.888949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err="1" smtClean="0"/>
                        <a:t>Mean</a:t>
                      </a:r>
                      <a:r>
                        <a:rPr lang="pt-BR" sz="1000" dirty="0" smtClean="0"/>
                        <a:t>: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-0.9415</a:t>
                      </a:r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-0.2489</a:t>
                      </a:r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err="1" smtClean="0"/>
                        <a:t>Std</a:t>
                      </a:r>
                      <a:r>
                        <a:rPr lang="pt-BR" sz="1000" dirty="0" smtClean="0"/>
                        <a:t>. Dev.: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1.4150</a:t>
                      </a:r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1.1289</a:t>
                      </a:r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Retângulo 12"/>
          <p:cNvSpPr/>
          <p:nvPr/>
        </p:nvSpPr>
        <p:spPr>
          <a:xfrm>
            <a:off x="6300192" y="2401945"/>
            <a:ext cx="249191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400" dirty="0" err="1">
                <a:solidFill>
                  <a:schemeClr val="tx1"/>
                </a:solidFill>
              </a:rPr>
              <a:t>Normalized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 smtClean="0">
                <a:solidFill>
                  <a:schemeClr val="tx1"/>
                </a:solidFill>
              </a:rPr>
              <a:t>test</a:t>
            </a:r>
            <a:r>
              <a:rPr lang="pt-BR" sz="1400" dirty="0" smtClean="0">
                <a:solidFill>
                  <a:schemeClr val="tx1"/>
                </a:solidFill>
              </a:rPr>
              <a:t> (</a:t>
            </a:r>
            <a:r>
              <a:rPr lang="pt-BR" sz="1400" i="1" dirty="0" err="1" smtClean="0">
                <a:solidFill>
                  <a:schemeClr val="tx1"/>
                </a:solidFill>
              </a:rPr>
              <a:t>X’</a:t>
            </a:r>
            <a:r>
              <a:rPr lang="pt-BR" sz="1400" i="1" baseline="-25000" dirty="0" err="1" smtClean="0">
                <a:solidFill>
                  <a:schemeClr val="tx1"/>
                </a:solidFill>
              </a:rPr>
              <a:t>test</a:t>
            </a:r>
            <a:r>
              <a:rPr lang="pt-BR" sz="1400" dirty="0">
                <a:solidFill>
                  <a:schemeClr val="tx1"/>
                </a:solidFill>
              </a:rPr>
              <a:t>) </a:t>
            </a:r>
            <a:r>
              <a:rPr lang="pt-BR" sz="1400" dirty="0" smtClean="0">
                <a:solidFill>
                  <a:schemeClr val="tx1"/>
                </a:solidFill>
              </a:rPr>
              <a:t> </a:t>
            </a:r>
            <a:endParaRPr lang="pt-BR" sz="1400" dirty="0">
              <a:solidFill>
                <a:schemeClr val="tx1"/>
              </a:solidFill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1842379" y="4263081"/>
            <a:ext cx="5459243" cy="540917"/>
            <a:chOff x="696933" y="4083918"/>
            <a:chExt cx="5459243" cy="5409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aixaDeTexto 13"/>
                <p:cNvSpPr txBox="1"/>
                <p:nvPr/>
              </p:nvSpPr>
              <p:spPr>
                <a:xfrm>
                  <a:off x="696933" y="4083918"/>
                  <a:ext cx="2732158" cy="5409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/>
                              </a:rPr>
                              <m:t>𝑋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/>
                              </a:rPr>
                              <m:t>𝑡𝑟𝑎𝑖𝑛</m:t>
                            </m:r>
                          </m:sub>
                        </m:sSub>
                        <m:r>
                          <a:rPr lang="pt-BR" sz="1400" b="0" i="1" smtClean="0">
                            <a:latin typeface="Cambria Math"/>
                          </a:rPr>
                          <m:t>= </m:t>
                        </m:r>
                        <m:f>
                          <m:fPr>
                            <m:ctrlPr>
                              <a:rPr lang="pt-BR" sz="1400" b="0" i="1" smtClean="0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𝑡𝑟𝑎𝑖𝑛</m:t>
                                </m:r>
                              </m:sub>
                            </m:sSub>
                            <m:r>
                              <a:rPr lang="pt-BR" sz="14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𝑚𝑒𝑎𝑛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t-BR" sz="1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𝑡𝑟𝑎𝑖𝑛</m:t>
                                </m:r>
                              </m:sub>
                            </m:sSub>
                            <m:r>
                              <a:rPr lang="pt-BR" sz="1400" b="0" i="1" smtClean="0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r>
                              <a:rPr lang="pt-BR" sz="1400" b="0" i="1" smtClean="0">
                                <a:latin typeface="Cambria Math"/>
                              </a:rPr>
                              <m:t>𝑠𝑡𝑑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t-BR" sz="1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𝑡𝑟𝑎𝑖𝑛</m:t>
                                </m:r>
                              </m:sub>
                            </m:sSub>
                            <m:r>
                              <a:rPr lang="pt-BR" sz="1400" b="0" i="1" smtClean="0">
                                <a:latin typeface="Cambria Math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4" name="CaixaDeTexto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933" y="4083918"/>
                  <a:ext cx="2732158" cy="540917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449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/>
                <p:cNvSpPr txBox="1"/>
                <p:nvPr/>
              </p:nvSpPr>
              <p:spPr>
                <a:xfrm>
                  <a:off x="3600989" y="4083918"/>
                  <a:ext cx="2555187" cy="5409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/>
                              </a:rPr>
                              <m:t>𝑋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/>
                              </a:rPr>
                              <m:t>𝑡𝑒𝑠𝑡</m:t>
                            </m:r>
                          </m:sub>
                        </m:sSub>
                        <m:r>
                          <a:rPr lang="pt-BR" sz="1400" b="0" i="1" smtClean="0">
                            <a:latin typeface="Cambria Math"/>
                          </a:rPr>
                          <m:t>= </m:t>
                        </m:r>
                        <m:f>
                          <m:fPr>
                            <m:ctrlPr>
                              <a:rPr lang="pt-BR" sz="1400" b="0" i="1" smtClean="0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𝑡𝑒𝑠𝑡</m:t>
                                </m:r>
                              </m:sub>
                            </m:sSub>
                            <m:r>
                              <a:rPr lang="pt-BR" sz="14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𝑚𝑒𝑎𝑛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t-BR" sz="1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𝑡𝑟𝑎𝑖𝑛</m:t>
                                </m:r>
                              </m:sub>
                            </m:sSub>
                            <m:r>
                              <a:rPr lang="pt-BR" sz="1400" b="0" i="1" smtClean="0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r>
                              <a:rPr lang="pt-BR" sz="1400" b="0" i="1" smtClean="0">
                                <a:latin typeface="Cambria Math"/>
                              </a:rPr>
                              <m:t>𝑠𝑡𝑑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t-BR" sz="1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𝑡𝑟𝑎𝑖𝑛</m:t>
                                </m:r>
                              </m:sub>
                            </m:sSub>
                            <m:r>
                              <a:rPr lang="pt-BR" sz="1400" b="0" i="1" smtClean="0">
                                <a:latin typeface="Cambria Math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989" y="4083918"/>
                  <a:ext cx="2555187" cy="54091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449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6535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1962950" y="601479"/>
            <a:ext cx="5494830" cy="4266907"/>
            <a:chOff x="1962950" y="601479"/>
            <a:chExt cx="5494830" cy="4266907"/>
          </a:xfrm>
        </p:grpSpPr>
        <p:pic>
          <p:nvPicPr>
            <p:cNvPr id="3" name="Picture 2" descr="C:\Users\joaof\Desktop\__TEMP__\new\Figure 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2951" y="601479"/>
              <a:ext cx="288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Users\joaof\Desktop\__TEMP__\new\Figure 4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2950" y="2698728"/>
              <a:ext cx="288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:\Users\joaof\Desktop\__TEMP__\new\Figure 5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7780" y="624308"/>
              <a:ext cx="288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C:\Users\joaof\Desktop\__TEMP__\new\Figure 6(1)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7780" y="2708386"/>
              <a:ext cx="288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Normalization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2320732" y="584208"/>
            <a:ext cx="22570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Non-</a:t>
            </a:r>
            <a:r>
              <a:rPr lang="pt-BR" sz="1400" dirty="0" err="1">
                <a:solidFill>
                  <a:schemeClr val="tx1"/>
                </a:solidFill>
              </a:rPr>
              <a:t>normalized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dataset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4950800" y="603409"/>
            <a:ext cx="222504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pt-BR" sz="1400" dirty="0" err="1" smtClean="0">
                <a:solidFill>
                  <a:schemeClr val="tx1"/>
                </a:solidFill>
              </a:rPr>
              <a:t>Normalized</a:t>
            </a:r>
            <a:r>
              <a:rPr lang="pt-BR" sz="1400" dirty="0" smtClean="0">
                <a:solidFill>
                  <a:schemeClr val="tx1"/>
                </a:solidFill>
              </a:rPr>
              <a:t> </a:t>
            </a:r>
            <a:r>
              <a:rPr lang="pt-BR" sz="1400" dirty="0" err="1" smtClean="0">
                <a:solidFill>
                  <a:schemeClr val="tx1"/>
                </a:solidFill>
              </a:rPr>
              <a:t>dataset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242660" y="1537463"/>
            <a:ext cx="183569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400" i="1" dirty="0" err="1" smtClean="0">
                <a:solidFill>
                  <a:schemeClr val="tx1"/>
                </a:solidFill>
              </a:rPr>
              <a:t>Adjusted</a:t>
            </a:r>
            <a:r>
              <a:rPr lang="pt-BR" sz="1400" i="1" dirty="0" smtClean="0">
                <a:solidFill>
                  <a:schemeClr val="tx1"/>
                </a:solidFill>
              </a:rPr>
              <a:t> </a:t>
            </a:r>
            <a:r>
              <a:rPr lang="pt-BR" sz="1400" i="1" dirty="0" err="1" smtClean="0">
                <a:solidFill>
                  <a:schemeClr val="tx1"/>
                </a:solidFill>
              </a:rPr>
              <a:t>aspect</a:t>
            </a:r>
            <a:r>
              <a:rPr lang="pt-BR" sz="1400" i="1" dirty="0" smtClean="0">
                <a:solidFill>
                  <a:schemeClr val="tx1"/>
                </a:solidFill>
              </a:rPr>
              <a:t> </a:t>
            </a:r>
            <a:r>
              <a:rPr lang="pt-BR" sz="1400" i="1" dirty="0" err="1" smtClean="0">
                <a:solidFill>
                  <a:schemeClr val="tx1"/>
                </a:solidFill>
              </a:rPr>
              <a:t>ratio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242660" y="3644370"/>
            <a:ext cx="183569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400" i="1" dirty="0" smtClean="0">
                <a:solidFill>
                  <a:schemeClr val="tx1"/>
                </a:solidFill>
              </a:rPr>
              <a:t>Real </a:t>
            </a:r>
            <a:r>
              <a:rPr lang="pt-BR" sz="1400" i="1" dirty="0" err="1" smtClean="0">
                <a:solidFill>
                  <a:schemeClr val="tx1"/>
                </a:solidFill>
              </a:rPr>
              <a:t>aspect</a:t>
            </a:r>
            <a:r>
              <a:rPr lang="pt-BR" sz="1400" i="1" dirty="0" smtClean="0">
                <a:solidFill>
                  <a:schemeClr val="tx1"/>
                </a:solidFill>
              </a:rPr>
              <a:t> </a:t>
            </a:r>
            <a:r>
              <a:rPr lang="pt-BR" sz="1400" i="1" dirty="0" err="1" smtClean="0">
                <a:solidFill>
                  <a:schemeClr val="tx1"/>
                </a:solidFill>
              </a:rPr>
              <a:t>ratio</a:t>
            </a:r>
            <a:endParaRPr lang="pt-B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45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Classification</a:t>
            </a:r>
            <a:r>
              <a:rPr lang="pt-BR" dirty="0" smtClean="0"/>
              <a:t> </a:t>
            </a:r>
            <a:r>
              <a:rPr lang="pt-BR" dirty="0" err="1" smtClean="0"/>
              <a:t>evaluation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74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Confusion</a:t>
            </a:r>
            <a:r>
              <a:rPr lang="pt-BR" dirty="0" smtClean="0"/>
              <a:t> </a:t>
            </a:r>
            <a:r>
              <a:rPr lang="pt-BR" dirty="0" err="1" smtClean="0"/>
              <a:t>matrix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300" b="1" dirty="0" err="1" smtClean="0"/>
              <a:t>True</a:t>
            </a:r>
            <a:r>
              <a:rPr lang="pt-BR" sz="1300" b="1" dirty="0" smtClean="0"/>
              <a:t> positive(TP</a:t>
            </a:r>
            <a:r>
              <a:rPr lang="pt-BR" sz="1300" b="1" dirty="0"/>
              <a:t>): </a:t>
            </a:r>
          </a:p>
          <a:p>
            <a:pPr lvl="1"/>
            <a:r>
              <a:rPr lang="en-US" sz="1300" dirty="0"/>
              <a:t>Objects of class C1 classified as C1.</a:t>
            </a:r>
            <a:endParaRPr lang="pt-BR" sz="1300" dirty="0" smtClean="0"/>
          </a:p>
          <a:p>
            <a:r>
              <a:rPr lang="pt-BR" sz="1300" b="1" dirty="0" err="1" smtClean="0"/>
              <a:t>True</a:t>
            </a:r>
            <a:r>
              <a:rPr lang="pt-BR" sz="1300" b="1" dirty="0" smtClean="0"/>
              <a:t> negative (TN):</a:t>
            </a:r>
          </a:p>
          <a:p>
            <a:pPr lvl="1"/>
            <a:r>
              <a:rPr lang="en-US" sz="1300" dirty="0"/>
              <a:t>Objects of other classes (C2 and C3) classified as not being C1.</a:t>
            </a:r>
            <a:endParaRPr lang="pt-BR" sz="1300" dirty="0"/>
          </a:p>
          <a:p>
            <a:r>
              <a:rPr lang="pt-BR" sz="1300" b="1" dirty="0" smtClean="0"/>
              <a:t>False positive </a:t>
            </a:r>
            <a:r>
              <a:rPr lang="pt-BR" sz="1300" b="1" dirty="0"/>
              <a:t>(FP) </a:t>
            </a:r>
            <a:r>
              <a:rPr lang="pt-BR" sz="1300" b="1" dirty="0" smtClean="0"/>
              <a:t>(</a:t>
            </a:r>
            <a:r>
              <a:rPr lang="pt-BR" sz="1300" b="1" dirty="0" err="1" smtClean="0"/>
              <a:t>type</a:t>
            </a:r>
            <a:r>
              <a:rPr lang="pt-BR" sz="1300" b="1" dirty="0"/>
              <a:t> I </a:t>
            </a:r>
            <a:r>
              <a:rPr lang="pt-BR" sz="1300" b="1" dirty="0" err="1" smtClean="0"/>
              <a:t>error</a:t>
            </a:r>
            <a:r>
              <a:rPr lang="pt-BR" sz="1300" b="1" dirty="0" smtClean="0"/>
              <a:t>):</a:t>
            </a:r>
            <a:r>
              <a:rPr lang="pt-BR" sz="1300" b="1" dirty="0"/>
              <a:t>	</a:t>
            </a:r>
          </a:p>
          <a:p>
            <a:pPr lvl="1"/>
            <a:r>
              <a:rPr lang="en-US" sz="1300" dirty="0"/>
              <a:t>Objects classified as C1 but belonging to other classes (C2 or C3).</a:t>
            </a:r>
            <a:endParaRPr lang="pt-BR" sz="1300" dirty="0"/>
          </a:p>
          <a:p>
            <a:r>
              <a:rPr lang="pt-BR" sz="1300" b="1" dirty="0" smtClean="0"/>
              <a:t>False negative </a:t>
            </a:r>
            <a:r>
              <a:rPr lang="pt-BR" sz="1300" b="1" dirty="0"/>
              <a:t>(FN) </a:t>
            </a:r>
            <a:r>
              <a:rPr lang="pt-BR" sz="1300" b="1" dirty="0" smtClean="0"/>
              <a:t>(</a:t>
            </a:r>
            <a:r>
              <a:rPr lang="pt-BR" sz="1300" b="1" dirty="0" err="1" smtClean="0"/>
              <a:t>type</a:t>
            </a:r>
            <a:r>
              <a:rPr lang="pt-BR" sz="1300" b="1" dirty="0" smtClean="0"/>
              <a:t> II </a:t>
            </a:r>
            <a:r>
              <a:rPr lang="pt-BR" sz="1300" b="1" dirty="0" err="1" smtClean="0"/>
              <a:t>error</a:t>
            </a:r>
            <a:r>
              <a:rPr lang="pt-BR" sz="1300" b="1" dirty="0" smtClean="0"/>
              <a:t>):</a:t>
            </a:r>
            <a:endParaRPr lang="pt-BR" sz="1300" b="1" dirty="0"/>
          </a:p>
          <a:p>
            <a:pPr lvl="1"/>
            <a:r>
              <a:rPr lang="en-US" sz="1300" dirty="0"/>
              <a:t>Objects of class C1 classified as other classes (C2 or C3).</a:t>
            </a:r>
            <a:endParaRPr lang="pt-BR" sz="1300" dirty="0" smtClean="0"/>
          </a:p>
          <a:p>
            <a:endParaRPr lang="pt-BR" sz="13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022471"/>
              </p:ext>
            </p:extLst>
          </p:nvPr>
        </p:nvGraphicFramePr>
        <p:xfrm>
          <a:off x="886105" y="2859782"/>
          <a:ext cx="4384124" cy="175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104"/>
                <a:gridCol w="802005"/>
                <a:gridCol w="802005"/>
                <a:gridCol w="802005"/>
                <a:gridCol w="802005"/>
                <a:gridCol w="828000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Classification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sz="1600" dirty="0"/>
                    </a:p>
                  </a:txBody>
                  <a:tcPr anchor="ctr"/>
                </a:tc>
              </a:tr>
              <a:tr h="288000">
                <a:tc gridSpan="2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 C1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 C2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 C3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Sum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Real class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 C1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noProof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 C2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noProof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 C3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noProof="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pt-BR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Soma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noProof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noProof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noProof="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9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Confusion</a:t>
            </a:r>
            <a:r>
              <a:rPr lang="pt-BR" dirty="0"/>
              <a:t> </a:t>
            </a:r>
            <a:r>
              <a:rPr lang="pt-BR" dirty="0" err="1"/>
              <a:t>matrix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300" b="1" dirty="0" err="1"/>
              <a:t>True</a:t>
            </a:r>
            <a:r>
              <a:rPr lang="pt-BR" sz="1300" b="1" dirty="0"/>
              <a:t> positive(TP): </a:t>
            </a:r>
          </a:p>
          <a:p>
            <a:pPr lvl="1"/>
            <a:r>
              <a:rPr lang="en-US" sz="1300" dirty="0"/>
              <a:t>Objects of class C1 classified as C1.</a:t>
            </a:r>
            <a:endParaRPr lang="pt-BR" sz="1300" dirty="0"/>
          </a:p>
          <a:p>
            <a:r>
              <a:rPr lang="pt-BR" sz="1300" b="1" dirty="0" err="1"/>
              <a:t>True</a:t>
            </a:r>
            <a:r>
              <a:rPr lang="pt-BR" sz="1300" b="1" dirty="0"/>
              <a:t> negative (TN):</a:t>
            </a:r>
          </a:p>
          <a:p>
            <a:pPr lvl="1"/>
            <a:r>
              <a:rPr lang="en-US" sz="1300" dirty="0"/>
              <a:t>Objects of other classes (C2 and C3) classified as not being C1.</a:t>
            </a:r>
            <a:endParaRPr lang="pt-BR" sz="1300" dirty="0"/>
          </a:p>
          <a:p>
            <a:r>
              <a:rPr lang="pt-BR" sz="1300" b="1" dirty="0"/>
              <a:t>False positive (FP) (</a:t>
            </a:r>
            <a:r>
              <a:rPr lang="pt-BR" sz="1300" b="1" dirty="0" err="1"/>
              <a:t>type</a:t>
            </a:r>
            <a:r>
              <a:rPr lang="pt-BR" sz="1300" b="1" dirty="0"/>
              <a:t> I </a:t>
            </a:r>
            <a:r>
              <a:rPr lang="pt-BR" sz="1300" b="1" dirty="0" err="1"/>
              <a:t>error</a:t>
            </a:r>
            <a:r>
              <a:rPr lang="pt-BR" sz="1300" b="1" dirty="0"/>
              <a:t>):	</a:t>
            </a:r>
          </a:p>
          <a:p>
            <a:pPr lvl="1"/>
            <a:r>
              <a:rPr lang="en-US" sz="1300" dirty="0"/>
              <a:t>Objects classified as C1 but belonging to other classes (C2 or C3).</a:t>
            </a:r>
            <a:endParaRPr lang="pt-BR" sz="1300" dirty="0"/>
          </a:p>
          <a:p>
            <a:r>
              <a:rPr lang="pt-BR" sz="1300" b="1" dirty="0"/>
              <a:t>False negative (FN) (</a:t>
            </a:r>
            <a:r>
              <a:rPr lang="pt-BR" sz="1300" b="1" dirty="0" err="1"/>
              <a:t>type</a:t>
            </a:r>
            <a:r>
              <a:rPr lang="pt-BR" sz="1300" b="1" dirty="0"/>
              <a:t> II </a:t>
            </a:r>
            <a:r>
              <a:rPr lang="pt-BR" sz="1300" b="1" dirty="0" err="1"/>
              <a:t>error</a:t>
            </a:r>
            <a:r>
              <a:rPr lang="pt-BR" sz="1300" b="1" dirty="0"/>
              <a:t>):</a:t>
            </a:r>
          </a:p>
          <a:p>
            <a:pPr lvl="1"/>
            <a:r>
              <a:rPr lang="en-US" sz="1300" dirty="0"/>
              <a:t>Objects of class C1 classified as other classes (C2 or C3).</a:t>
            </a:r>
            <a:endParaRPr lang="pt-BR" sz="1300" dirty="0"/>
          </a:p>
          <a:p>
            <a:endParaRPr lang="en-US" sz="13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325993"/>
              </p:ext>
            </p:extLst>
          </p:nvPr>
        </p:nvGraphicFramePr>
        <p:xfrm>
          <a:off x="886105" y="2859782"/>
          <a:ext cx="4384124" cy="175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104"/>
                <a:gridCol w="802005"/>
                <a:gridCol w="802005"/>
                <a:gridCol w="802005"/>
                <a:gridCol w="802005"/>
                <a:gridCol w="828000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Classification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sz="1600" dirty="0"/>
                    </a:p>
                  </a:txBody>
                  <a:tcPr anchor="ctr"/>
                </a:tc>
              </a:tr>
              <a:tr h="288000">
                <a:tc gridSpan="2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 C1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 C2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 C3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Sum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Real class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 C1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noProof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 C2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noProof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 C3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noProof="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pt-BR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Soma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noProof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noProof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noProof="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2311352" y="3445801"/>
            <a:ext cx="223728" cy="223728"/>
          </a:xfrm>
          <a:prstGeom prst="ellipse">
            <a:avLst/>
          </a:prstGeom>
          <a:noFill/>
          <a:ln>
            <a:solidFill>
              <a:srgbClr val="00A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ângulo de cantos arredondados 7"/>
          <p:cNvSpPr/>
          <p:nvPr/>
        </p:nvSpPr>
        <p:spPr>
          <a:xfrm>
            <a:off x="2993888" y="3778011"/>
            <a:ext cx="1296144" cy="5003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Elipse 8"/>
          <p:cNvSpPr/>
          <p:nvPr/>
        </p:nvSpPr>
        <p:spPr>
          <a:xfrm>
            <a:off x="2957884" y="3456926"/>
            <a:ext cx="1368152" cy="220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Elipse 9"/>
          <p:cNvSpPr/>
          <p:nvPr/>
        </p:nvSpPr>
        <p:spPr>
          <a:xfrm>
            <a:off x="2271730" y="3755049"/>
            <a:ext cx="302972" cy="546228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Conector reto 10"/>
          <p:cNvCxnSpPr/>
          <p:nvPr/>
        </p:nvCxnSpPr>
        <p:spPr>
          <a:xfrm>
            <a:off x="0" y="2931790"/>
            <a:ext cx="0" cy="165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377686"/>
              </p:ext>
            </p:extLst>
          </p:nvPr>
        </p:nvGraphicFramePr>
        <p:xfrm>
          <a:off x="6156333" y="710243"/>
          <a:ext cx="2843687" cy="118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/>
                <a:gridCol w="797243"/>
                <a:gridCol w="398622"/>
                <a:gridCol w="398622"/>
                <a:gridCol w="396000"/>
                <a:gridCol w="396000"/>
              </a:tblGrid>
              <a:tr h="288000">
                <a:tc rowSpan="2" gridSpan="2"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tx1"/>
                          </a:solidFill>
                        </a:rPr>
                        <a:t>Class</a:t>
                      </a:r>
                      <a:r>
                        <a:rPr lang="pt-BR" sz="1200" baseline="0" dirty="0" smtClean="0">
                          <a:solidFill>
                            <a:schemeClr val="tx1"/>
                          </a:solidFill>
                        </a:rPr>
                        <a:t> C1</a:t>
                      </a:r>
                      <a:endParaRPr lang="pt-B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Classification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88000">
                <a:tc gridSpan="2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Class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 C1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Others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88000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Real </a:t>
                      </a:r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pt-BR" sz="1200" dirty="0" smtClean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Class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 C1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TP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smtClean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Others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smtClean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TN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54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Confusion</a:t>
            </a:r>
            <a:r>
              <a:rPr lang="pt-BR" dirty="0"/>
              <a:t> </a:t>
            </a:r>
            <a:r>
              <a:rPr lang="pt-BR" dirty="0" err="1"/>
              <a:t>matrix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300" b="1" dirty="0" err="1"/>
              <a:t>True</a:t>
            </a:r>
            <a:r>
              <a:rPr lang="pt-BR" sz="1300" b="1" dirty="0"/>
              <a:t> positive(TP): </a:t>
            </a:r>
          </a:p>
          <a:p>
            <a:pPr lvl="1"/>
            <a:r>
              <a:rPr lang="en-US" sz="1300" dirty="0"/>
              <a:t>Objects of class C1 classified as C1.</a:t>
            </a:r>
            <a:endParaRPr lang="pt-BR" sz="1300" dirty="0"/>
          </a:p>
          <a:p>
            <a:r>
              <a:rPr lang="pt-BR" sz="1300" b="1" dirty="0" err="1"/>
              <a:t>True</a:t>
            </a:r>
            <a:r>
              <a:rPr lang="pt-BR" sz="1300" b="1" dirty="0"/>
              <a:t> negative (TN):</a:t>
            </a:r>
          </a:p>
          <a:p>
            <a:pPr lvl="1"/>
            <a:r>
              <a:rPr lang="en-US" sz="1300" dirty="0"/>
              <a:t>Objects of other classes (C2 and C3) classified as not being C1.</a:t>
            </a:r>
            <a:endParaRPr lang="pt-BR" sz="1300" dirty="0"/>
          </a:p>
          <a:p>
            <a:r>
              <a:rPr lang="pt-BR" sz="1300" b="1" dirty="0"/>
              <a:t>False positive (FP) (</a:t>
            </a:r>
            <a:r>
              <a:rPr lang="pt-BR" sz="1300" b="1" dirty="0" err="1"/>
              <a:t>type</a:t>
            </a:r>
            <a:r>
              <a:rPr lang="pt-BR" sz="1300" b="1" dirty="0"/>
              <a:t> I </a:t>
            </a:r>
            <a:r>
              <a:rPr lang="pt-BR" sz="1300" b="1" dirty="0" err="1"/>
              <a:t>error</a:t>
            </a:r>
            <a:r>
              <a:rPr lang="pt-BR" sz="1300" b="1" dirty="0"/>
              <a:t>):	</a:t>
            </a:r>
          </a:p>
          <a:p>
            <a:pPr lvl="1"/>
            <a:r>
              <a:rPr lang="en-US" sz="1300" dirty="0"/>
              <a:t>Objects classified as C1 but belonging to other classes (C2 or C3).</a:t>
            </a:r>
            <a:endParaRPr lang="pt-BR" sz="1300" dirty="0"/>
          </a:p>
          <a:p>
            <a:r>
              <a:rPr lang="pt-BR" sz="1300" b="1" dirty="0"/>
              <a:t>False negative (FN) (</a:t>
            </a:r>
            <a:r>
              <a:rPr lang="pt-BR" sz="1300" b="1" dirty="0" err="1"/>
              <a:t>type</a:t>
            </a:r>
            <a:r>
              <a:rPr lang="pt-BR" sz="1300" b="1" dirty="0"/>
              <a:t> II </a:t>
            </a:r>
            <a:r>
              <a:rPr lang="pt-BR" sz="1300" b="1" dirty="0" err="1"/>
              <a:t>error</a:t>
            </a:r>
            <a:r>
              <a:rPr lang="pt-BR" sz="1300" b="1" dirty="0"/>
              <a:t>):</a:t>
            </a:r>
          </a:p>
          <a:p>
            <a:pPr lvl="1"/>
            <a:r>
              <a:rPr lang="en-US" sz="1300" dirty="0"/>
              <a:t>Objects of class C1 classified as other classes (C2 or C3).</a:t>
            </a:r>
            <a:endParaRPr lang="pt-BR" sz="1300" dirty="0"/>
          </a:p>
          <a:p>
            <a:endParaRPr lang="pt-BR" sz="13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7" name="Elipse 6"/>
          <p:cNvSpPr/>
          <p:nvPr/>
        </p:nvSpPr>
        <p:spPr>
          <a:xfrm>
            <a:off x="2311352" y="3445801"/>
            <a:ext cx="223728" cy="223728"/>
          </a:xfrm>
          <a:prstGeom prst="ellipse">
            <a:avLst/>
          </a:prstGeom>
          <a:noFill/>
          <a:ln>
            <a:solidFill>
              <a:srgbClr val="00A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de cantos arredondados 7"/>
          <p:cNvSpPr/>
          <p:nvPr/>
        </p:nvSpPr>
        <p:spPr>
          <a:xfrm>
            <a:off x="2993888" y="3778011"/>
            <a:ext cx="1296144" cy="5003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2957884" y="3456926"/>
            <a:ext cx="1368152" cy="220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2271730" y="3755049"/>
            <a:ext cx="302972" cy="546228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/>
          <p:cNvCxnSpPr/>
          <p:nvPr/>
        </p:nvCxnSpPr>
        <p:spPr>
          <a:xfrm>
            <a:off x="0" y="2931790"/>
            <a:ext cx="0" cy="165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>
            <a:off x="7492052" y="1318688"/>
            <a:ext cx="248300" cy="248300"/>
          </a:xfrm>
          <a:prstGeom prst="ellipse">
            <a:avLst/>
          </a:prstGeom>
          <a:noFill/>
          <a:ln>
            <a:solidFill>
              <a:srgbClr val="00A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de cantos arredondados 21"/>
          <p:cNvSpPr/>
          <p:nvPr/>
        </p:nvSpPr>
        <p:spPr>
          <a:xfrm>
            <a:off x="8273843" y="1622308"/>
            <a:ext cx="248300" cy="2399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8273843" y="1318688"/>
            <a:ext cx="248300" cy="248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7492052" y="1618149"/>
            <a:ext cx="248300" cy="2483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7" name="Tabela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534105"/>
              </p:ext>
            </p:extLst>
          </p:nvPr>
        </p:nvGraphicFramePr>
        <p:xfrm>
          <a:off x="6156333" y="710243"/>
          <a:ext cx="2843687" cy="118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/>
                <a:gridCol w="797243"/>
                <a:gridCol w="398622"/>
                <a:gridCol w="398622"/>
                <a:gridCol w="396000"/>
                <a:gridCol w="396000"/>
              </a:tblGrid>
              <a:tr h="288000">
                <a:tc rowSpan="2" gridSpan="2"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tx1"/>
                          </a:solidFill>
                        </a:rPr>
                        <a:t>Class</a:t>
                      </a:r>
                      <a:r>
                        <a:rPr lang="pt-BR" sz="1200" baseline="0" dirty="0" smtClean="0">
                          <a:solidFill>
                            <a:schemeClr val="tx1"/>
                          </a:solidFill>
                        </a:rPr>
                        <a:t> C1</a:t>
                      </a:r>
                      <a:endParaRPr lang="pt-B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Classification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88000">
                <a:tc gridSpan="2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Class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 C1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Others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88000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Real </a:t>
                      </a:r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pt-BR" sz="1200" dirty="0" smtClean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Class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 C1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TP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smtClean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Others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smtClean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TN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689579"/>
              </p:ext>
            </p:extLst>
          </p:nvPr>
        </p:nvGraphicFramePr>
        <p:xfrm>
          <a:off x="886105" y="2859782"/>
          <a:ext cx="4384124" cy="175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104"/>
                <a:gridCol w="802005"/>
                <a:gridCol w="802005"/>
                <a:gridCol w="802005"/>
                <a:gridCol w="802005"/>
                <a:gridCol w="828000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Classification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sz="1600" dirty="0"/>
                    </a:p>
                  </a:txBody>
                  <a:tcPr anchor="ctr"/>
                </a:tc>
              </a:tr>
              <a:tr h="288000">
                <a:tc gridSpan="2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 C1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 C2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 C3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Sum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Real class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 C1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noProof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 C2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noProof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 C3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noProof="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pt-BR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Soma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noProof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noProof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noProof="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042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el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515616"/>
              </p:ext>
            </p:extLst>
          </p:nvPr>
        </p:nvGraphicFramePr>
        <p:xfrm>
          <a:off x="6156333" y="2236329"/>
          <a:ext cx="2843687" cy="118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/>
                <a:gridCol w="797243"/>
                <a:gridCol w="398622"/>
                <a:gridCol w="398622"/>
                <a:gridCol w="396000"/>
                <a:gridCol w="396000"/>
              </a:tblGrid>
              <a:tr h="288000">
                <a:tc rowSpan="2" gridSpan="2"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tx1"/>
                          </a:solidFill>
                        </a:rPr>
                        <a:t>Class</a:t>
                      </a:r>
                      <a:r>
                        <a:rPr lang="pt-BR" sz="1200" baseline="0" dirty="0" smtClean="0">
                          <a:solidFill>
                            <a:schemeClr val="tx1"/>
                          </a:solidFill>
                        </a:rPr>
                        <a:t> C2</a:t>
                      </a:r>
                      <a:endParaRPr lang="pt-B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Classification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88000">
                <a:tc gridSpan="2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Class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 C2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Others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88000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Real </a:t>
                      </a:r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Class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 C2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TP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Others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TN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Confusion</a:t>
            </a:r>
            <a:r>
              <a:rPr lang="pt-BR" dirty="0"/>
              <a:t> </a:t>
            </a:r>
            <a:r>
              <a:rPr lang="pt-BR" dirty="0" err="1"/>
              <a:t>matrix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300" b="1" dirty="0" err="1"/>
              <a:t>True</a:t>
            </a:r>
            <a:r>
              <a:rPr lang="pt-BR" sz="1300" b="1" dirty="0"/>
              <a:t> positive(TP): </a:t>
            </a:r>
          </a:p>
          <a:p>
            <a:pPr lvl="1"/>
            <a:r>
              <a:rPr lang="en-US" sz="1300" dirty="0"/>
              <a:t>Objects of class C1 classified as C1.</a:t>
            </a:r>
            <a:endParaRPr lang="pt-BR" sz="1300" dirty="0"/>
          </a:p>
          <a:p>
            <a:r>
              <a:rPr lang="pt-BR" sz="1300" b="1" dirty="0" err="1"/>
              <a:t>True</a:t>
            </a:r>
            <a:r>
              <a:rPr lang="pt-BR" sz="1300" b="1" dirty="0"/>
              <a:t> negative (TN):</a:t>
            </a:r>
          </a:p>
          <a:p>
            <a:pPr lvl="1"/>
            <a:r>
              <a:rPr lang="en-US" sz="1300" dirty="0"/>
              <a:t>Objects of other classes (C2 and C3) classified as not being C1.</a:t>
            </a:r>
            <a:endParaRPr lang="pt-BR" sz="1300" dirty="0"/>
          </a:p>
          <a:p>
            <a:r>
              <a:rPr lang="pt-BR" sz="1300" b="1" dirty="0"/>
              <a:t>False positive (FP) (</a:t>
            </a:r>
            <a:r>
              <a:rPr lang="pt-BR" sz="1300" b="1" dirty="0" err="1"/>
              <a:t>type</a:t>
            </a:r>
            <a:r>
              <a:rPr lang="pt-BR" sz="1300" b="1" dirty="0"/>
              <a:t> I </a:t>
            </a:r>
            <a:r>
              <a:rPr lang="pt-BR" sz="1300" b="1" dirty="0" err="1"/>
              <a:t>error</a:t>
            </a:r>
            <a:r>
              <a:rPr lang="pt-BR" sz="1300" b="1" dirty="0"/>
              <a:t>):	</a:t>
            </a:r>
          </a:p>
          <a:p>
            <a:pPr lvl="1"/>
            <a:r>
              <a:rPr lang="en-US" sz="1300" dirty="0"/>
              <a:t>Objects classified as C1 but belonging to other classes (C2 or C3).</a:t>
            </a:r>
            <a:endParaRPr lang="pt-BR" sz="1300" dirty="0"/>
          </a:p>
          <a:p>
            <a:r>
              <a:rPr lang="pt-BR" sz="1300" b="1" dirty="0"/>
              <a:t>False negative (FN) (</a:t>
            </a:r>
            <a:r>
              <a:rPr lang="pt-BR" sz="1300" b="1" dirty="0" err="1"/>
              <a:t>type</a:t>
            </a:r>
            <a:r>
              <a:rPr lang="pt-BR" sz="1300" b="1" dirty="0"/>
              <a:t> II </a:t>
            </a:r>
            <a:r>
              <a:rPr lang="pt-BR" sz="1300" b="1" dirty="0" err="1"/>
              <a:t>error</a:t>
            </a:r>
            <a:r>
              <a:rPr lang="pt-BR" sz="1300" b="1" dirty="0"/>
              <a:t>):</a:t>
            </a:r>
          </a:p>
          <a:p>
            <a:pPr lvl="1"/>
            <a:r>
              <a:rPr lang="en-US" sz="1300" dirty="0"/>
              <a:t>Objects of class C1 classified as other classes (C2 or C3).</a:t>
            </a:r>
            <a:endParaRPr lang="pt-BR" sz="1300" dirty="0"/>
          </a:p>
          <a:p>
            <a:endParaRPr lang="pt-BR" sz="13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7" name="Elipse 6"/>
          <p:cNvSpPr/>
          <p:nvPr/>
        </p:nvSpPr>
        <p:spPr>
          <a:xfrm>
            <a:off x="3124870" y="3768208"/>
            <a:ext cx="223728" cy="223728"/>
          </a:xfrm>
          <a:prstGeom prst="ellipse">
            <a:avLst/>
          </a:prstGeom>
          <a:noFill/>
          <a:ln>
            <a:solidFill>
              <a:srgbClr val="00A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de cantos arredondados 7"/>
          <p:cNvSpPr/>
          <p:nvPr/>
        </p:nvSpPr>
        <p:spPr>
          <a:xfrm>
            <a:off x="3936628" y="4078800"/>
            <a:ext cx="223200" cy="223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3936628" y="3768472"/>
            <a:ext cx="223200" cy="22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3125134" y="3461969"/>
            <a:ext cx="223200" cy="2232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/>
          <p:cNvCxnSpPr/>
          <p:nvPr/>
        </p:nvCxnSpPr>
        <p:spPr>
          <a:xfrm>
            <a:off x="0" y="2931790"/>
            <a:ext cx="0" cy="165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6156176" y="2066086"/>
            <a:ext cx="284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/>
          <p:cNvGrpSpPr/>
          <p:nvPr/>
        </p:nvGrpSpPr>
        <p:grpSpPr>
          <a:xfrm>
            <a:off x="7492052" y="2840518"/>
            <a:ext cx="1030091" cy="547761"/>
            <a:chOff x="7492052" y="1318688"/>
            <a:chExt cx="1030091" cy="547761"/>
          </a:xfrm>
        </p:grpSpPr>
        <p:sp>
          <p:nvSpPr>
            <p:cNvPr id="27" name="Elipse 26"/>
            <p:cNvSpPr/>
            <p:nvPr/>
          </p:nvSpPr>
          <p:spPr>
            <a:xfrm>
              <a:off x="7492052" y="1318688"/>
              <a:ext cx="248300" cy="248300"/>
            </a:xfrm>
            <a:prstGeom prst="ellipse">
              <a:avLst/>
            </a:prstGeom>
            <a:noFill/>
            <a:ln>
              <a:solidFill>
                <a:srgbClr val="00A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de cantos arredondados 27"/>
            <p:cNvSpPr/>
            <p:nvPr/>
          </p:nvSpPr>
          <p:spPr>
            <a:xfrm>
              <a:off x="8273843" y="1622308"/>
              <a:ext cx="248300" cy="23998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Elipse 28"/>
            <p:cNvSpPr/>
            <p:nvPr/>
          </p:nvSpPr>
          <p:spPr>
            <a:xfrm>
              <a:off x="8273843" y="1318688"/>
              <a:ext cx="248300" cy="2483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Elipse 29"/>
            <p:cNvSpPr/>
            <p:nvPr/>
          </p:nvSpPr>
          <p:spPr>
            <a:xfrm>
              <a:off x="7492052" y="1618149"/>
              <a:ext cx="248300" cy="248300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1" name="Retângulo de cantos arredondados 30"/>
          <p:cNvSpPr/>
          <p:nvPr/>
        </p:nvSpPr>
        <p:spPr>
          <a:xfrm>
            <a:off x="3936628" y="3461969"/>
            <a:ext cx="223200" cy="223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3125134" y="4078800"/>
            <a:ext cx="223200" cy="2232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de cantos arredondados 32"/>
          <p:cNvSpPr/>
          <p:nvPr/>
        </p:nvSpPr>
        <p:spPr>
          <a:xfrm>
            <a:off x="2327052" y="4078800"/>
            <a:ext cx="223200" cy="223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2327052" y="3768472"/>
            <a:ext cx="223200" cy="22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de cantos arredondados 34"/>
          <p:cNvSpPr/>
          <p:nvPr/>
        </p:nvSpPr>
        <p:spPr>
          <a:xfrm>
            <a:off x="2327052" y="3461969"/>
            <a:ext cx="223200" cy="223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36" name="Tabela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534105"/>
              </p:ext>
            </p:extLst>
          </p:nvPr>
        </p:nvGraphicFramePr>
        <p:xfrm>
          <a:off x="6156333" y="710243"/>
          <a:ext cx="2843687" cy="118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/>
                <a:gridCol w="797243"/>
                <a:gridCol w="398622"/>
                <a:gridCol w="398622"/>
                <a:gridCol w="396000"/>
                <a:gridCol w="396000"/>
              </a:tblGrid>
              <a:tr h="288000">
                <a:tc rowSpan="2" gridSpan="2"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tx1"/>
                          </a:solidFill>
                        </a:rPr>
                        <a:t>Class</a:t>
                      </a:r>
                      <a:r>
                        <a:rPr lang="pt-BR" sz="1200" baseline="0" dirty="0" smtClean="0">
                          <a:solidFill>
                            <a:schemeClr val="tx1"/>
                          </a:solidFill>
                        </a:rPr>
                        <a:t> C1</a:t>
                      </a:r>
                      <a:endParaRPr lang="pt-B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Classification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88000">
                <a:tc gridSpan="2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Class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 C1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Others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88000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Real </a:t>
                      </a:r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pt-BR" sz="1200" dirty="0" smtClean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Class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 C1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TP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smtClean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Others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smtClean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TN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7" name="Tabela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689579"/>
              </p:ext>
            </p:extLst>
          </p:nvPr>
        </p:nvGraphicFramePr>
        <p:xfrm>
          <a:off x="886105" y="2859782"/>
          <a:ext cx="4384124" cy="175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104"/>
                <a:gridCol w="802005"/>
                <a:gridCol w="802005"/>
                <a:gridCol w="802005"/>
                <a:gridCol w="802005"/>
                <a:gridCol w="828000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Classification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sz="1600" dirty="0"/>
                    </a:p>
                  </a:txBody>
                  <a:tcPr anchor="ctr"/>
                </a:tc>
              </a:tr>
              <a:tr h="288000">
                <a:tc gridSpan="2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 C1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 C2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 C3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Sum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Real class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 C1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noProof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 C2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noProof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 C3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noProof="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pt-BR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Soma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noProof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noProof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noProof="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34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471367"/>
              </p:ext>
            </p:extLst>
          </p:nvPr>
        </p:nvGraphicFramePr>
        <p:xfrm>
          <a:off x="6156333" y="3592172"/>
          <a:ext cx="2843687" cy="118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/>
                <a:gridCol w="797243"/>
                <a:gridCol w="398622"/>
                <a:gridCol w="398622"/>
                <a:gridCol w="396000"/>
                <a:gridCol w="396000"/>
              </a:tblGrid>
              <a:tr h="288000">
                <a:tc rowSpan="2" gridSpan="2"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tx1"/>
                          </a:solidFill>
                        </a:rPr>
                        <a:t>Class</a:t>
                      </a:r>
                      <a:r>
                        <a:rPr lang="pt-BR" sz="1200" baseline="0" dirty="0" smtClean="0">
                          <a:solidFill>
                            <a:schemeClr val="tx1"/>
                          </a:solidFill>
                        </a:rPr>
                        <a:t> C3</a:t>
                      </a:r>
                      <a:endParaRPr lang="pt-B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Classification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88000">
                <a:tc gridSpan="2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Classe C3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Others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88000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Real </a:t>
                      </a:r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Class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 C3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TP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Others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TN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Confusion</a:t>
            </a:r>
            <a:r>
              <a:rPr lang="pt-BR" dirty="0"/>
              <a:t> </a:t>
            </a:r>
            <a:r>
              <a:rPr lang="pt-BR" dirty="0" err="1"/>
              <a:t>matrix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300" b="1" dirty="0" err="1"/>
              <a:t>True</a:t>
            </a:r>
            <a:r>
              <a:rPr lang="pt-BR" sz="1300" b="1" dirty="0"/>
              <a:t> positive(TP): </a:t>
            </a:r>
          </a:p>
          <a:p>
            <a:pPr lvl="1"/>
            <a:r>
              <a:rPr lang="en-US" sz="1300" dirty="0"/>
              <a:t>Objects of class C1 classified as C1.</a:t>
            </a:r>
            <a:endParaRPr lang="pt-BR" sz="1300" dirty="0"/>
          </a:p>
          <a:p>
            <a:r>
              <a:rPr lang="pt-BR" sz="1300" b="1" dirty="0" err="1"/>
              <a:t>True</a:t>
            </a:r>
            <a:r>
              <a:rPr lang="pt-BR" sz="1300" b="1" dirty="0"/>
              <a:t> negative (TN):</a:t>
            </a:r>
          </a:p>
          <a:p>
            <a:pPr lvl="1"/>
            <a:r>
              <a:rPr lang="en-US" sz="1300" dirty="0"/>
              <a:t>Objects of other classes (C2 and C3) classified as not being C1.</a:t>
            </a:r>
            <a:endParaRPr lang="pt-BR" sz="1300" dirty="0"/>
          </a:p>
          <a:p>
            <a:r>
              <a:rPr lang="pt-BR" sz="1300" b="1" dirty="0"/>
              <a:t>False positive (FP) (</a:t>
            </a:r>
            <a:r>
              <a:rPr lang="pt-BR" sz="1300" b="1" dirty="0" err="1"/>
              <a:t>type</a:t>
            </a:r>
            <a:r>
              <a:rPr lang="pt-BR" sz="1300" b="1" dirty="0"/>
              <a:t> I </a:t>
            </a:r>
            <a:r>
              <a:rPr lang="pt-BR" sz="1300" b="1" dirty="0" err="1"/>
              <a:t>error</a:t>
            </a:r>
            <a:r>
              <a:rPr lang="pt-BR" sz="1300" b="1" dirty="0"/>
              <a:t>):	</a:t>
            </a:r>
          </a:p>
          <a:p>
            <a:pPr lvl="1"/>
            <a:r>
              <a:rPr lang="en-US" sz="1300" dirty="0"/>
              <a:t>Objects classified as C1 but belonging to other classes (C2 or C3).</a:t>
            </a:r>
            <a:endParaRPr lang="pt-BR" sz="1300" dirty="0"/>
          </a:p>
          <a:p>
            <a:r>
              <a:rPr lang="pt-BR" sz="1300" b="1" dirty="0"/>
              <a:t>False negative (FN) (</a:t>
            </a:r>
            <a:r>
              <a:rPr lang="pt-BR" sz="1300" b="1" dirty="0" err="1"/>
              <a:t>type</a:t>
            </a:r>
            <a:r>
              <a:rPr lang="pt-BR" sz="1300" b="1" dirty="0"/>
              <a:t> II </a:t>
            </a:r>
            <a:r>
              <a:rPr lang="pt-BR" sz="1300" b="1" dirty="0" err="1"/>
              <a:t>error</a:t>
            </a:r>
            <a:r>
              <a:rPr lang="pt-BR" sz="1300" b="1" dirty="0"/>
              <a:t>):</a:t>
            </a:r>
          </a:p>
          <a:p>
            <a:pPr lvl="1"/>
            <a:r>
              <a:rPr lang="en-US" sz="1300" dirty="0"/>
              <a:t>Objects of class C1 classified as other classes (C2 or C3).</a:t>
            </a:r>
            <a:endParaRPr lang="pt-BR" sz="1300" dirty="0"/>
          </a:p>
          <a:p>
            <a:endParaRPr lang="pt-BR" sz="13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7" name="Elipse 6"/>
          <p:cNvSpPr/>
          <p:nvPr/>
        </p:nvSpPr>
        <p:spPr>
          <a:xfrm>
            <a:off x="3935274" y="4077549"/>
            <a:ext cx="223728" cy="223728"/>
          </a:xfrm>
          <a:prstGeom prst="ellipse">
            <a:avLst/>
          </a:prstGeom>
          <a:noFill/>
          <a:ln>
            <a:solidFill>
              <a:srgbClr val="00A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2157636" y="4077549"/>
            <a:ext cx="1368152" cy="220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3895652" y="3452710"/>
            <a:ext cx="302972" cy="546228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reto 19"/>
          <p:cNvCxnSpPr/>
          <p:nvPr/>
        </p:nvCxnSpPr>
        <p:spPr>
          <a:xfrm>
            <a:off x="6156176" y="2066086"/>
            <a:ext cx="284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upo 31"/>
          <p:cNvGrpSpPr/>
          <p:nvPr/>
        </p:nvGrpSpPr>
        <p:grpSpPr>
          <a:xfrm>
            <a:off x="7492052" y="4194026"/>
            <a:ext cx="1030091" cy="547761"/>
            <a:chOff x="7492052" y="1318688"/>
            <a:chExt cx="1030091" cy="547761"/>
          </a:xfrm>
        </p:grpSpPr>
        <p:sp>
          <p:nvSpPr>
            <p:cNvPr id="33" name="Elipse 32"/>
            <p:cNvSpPr/>
            <p:nvPr/>
          </p:nvSpPr>
          <p:spPr>
            <a:xfrm>
              <a:off x="7492052" y="1318688"/>
              <a:ext cx="248300" cy="248300"/>
            </a:xfrm>
            <a:prstGeom prst="ellipse">
              <a:avLst/>
            </a:prstGeom>
            <a:noFill/>
            <a:ln>
              <a:solidFill>
                <a:srgbClr val="00A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de cantos arredondados 33"/>
            <p:cNvSpPr/>
            <p:nvPr/>
          </p:nvSpPr>
          <p:spPr>
            <a:xfrm>
              <a:off x="8273843" y="1622308"/>
              <a:ext cx="248300" cy="23998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Elipse 34"/>
            <p:cNvSpPr/>
            <p:nvPr/>
          </p:nvSpPr>
          <p:spPr>
            <a:xfrm>
              <a:off x="8273843" y="1318688"/>
              <a:ext cx="248300" cy="2483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7492052" y="1618149"/>
              <a:ext cx="248300" cy="248300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7" name="Retângulo de cantos arredondados 36"/>
          <p:cNvSpPr/>
          <p:nvPr/>
        </p:nvSpPr>
        <p:spPr>
          <a:xfrm>
            <a:off x="2192958" y="3475671"/>
            <a:ext cx="1296144" cy="5003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534105"/>
              </p:ext>
            </p:extLst>
          </p:nvPr>
        </p:nvGraphicFramePr>
        <p:xfrm>
          <a:off x="6156333" y="710243"/>
          <a:ext cx="2843687" cy="118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/>
                <a:gridCol w="797243"/>
                <a:gridCol w="398622"/>
                <a:gridCol w="398622"/>
                <a:gridCol w="396000"/>
                <a:gridCol w="396000"/>
              </a:tblGrid>
              <a:tr h="288000">
                <a:tc rowSpan="2" gridSpan="2"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tx1"/>
                          </a:solidFill>
                        </a:rPr>
                        <a:t>Class</a:t>
                      </a:r>
                      <a:r>
                        <a:rPr lang="pt-BR" sz="1200" baseline="0" dirty="0" smtClean="0">
                          <a:solidFill>
                            <a:schemeClr val="tx1"/>
                          </a:solidFill>
                        </a:rPr>
                        <a:t> C1</a:t>
                      </a:r>
                      <a:endParaRPr lang="pt-B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Classification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88000">
                <a:tc gridSpan="2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Class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 C1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Others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88000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Real </a:t>
                      </a:r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pt-BR" sz="1200" dirty="0" smtClean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Class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 C1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TP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smtClean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Others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smtClean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TN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73383"/>
              </p:ext>
            </p:extLst>
          </p:nvPr>
        </p:nvGraphicFramePr>
        <p:xfrm>
          <a:off x="6156333" y="2236329"/>
          <a:ext cx="2843687" cy="118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/>
                <a:gridCol w="797243"/>
                <a:gridCol w="398622"/>
                <a:gridCol w="398622"/>
                <a:gridCol w="396000"/>
                <a:gridCol w="396000"/>
              </a:tblGrid>
              <a:tr h="288000">
                <a:tc rowSpan="2" gridSpan="2"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tx1"/>
                          </a:solidFill>
                        </a:rPr>
                        <a:t>Class</a:t>
                      </a:r>
                      <a:r>
                        <a:rPr lang="pt-BR" sz="1200" baseline="0" dirty="0" smtClean="0">
                          <a:solidFill>
                            <a:schemeClr val="tx1"/>
                          </a:solidFill>
                        </a:rPr>
                        <a:t> C2</a:t>
                      </a:r>
                      <a:endParaRPr lang="pt-B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Classification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88000">
                <a:tc gridSpan="2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Class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 C2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Others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88000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Real </a:t>
                      </a:r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Class</a:t>
                      </a:r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 C2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TP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 smtClean="0">
                          <a:solidFill>
                            <a:schemeClr val="bg1"/>
                          </a:solidFill>
                        </a:rPr>
                        <a:t>Others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TN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689579"/>
              </p:ext>
            </p:extLst>
          </p:nvPr>
        </p:nvGraphicFramePr>
        <p:xfrm>
          <a:off x="886105" y="2859782"/>
          <a:ext cx="4384124" cy="175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104"/>
                <a:gridCol w="802005"/>
                <a:gridCol w="802005"/>
                <a:gridCol w="802005"/>
                <a:gridCol w="802005"/>
                <a:gridCol w="828000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Classification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sz="1600" dirty="0"/>
                    </a:p>
                  </a:txBody>
                  <a:tcPr anchor="ctr"/>
                </a:tc>
              </a:tr>
              <a:tr h="288000">
                <a:tc gridSpan="2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 C1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 C2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 C3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Sum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Real class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 C1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noProof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 C2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noProof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Class C3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noProof="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pt-BR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Soma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noProof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noProof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noProof="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755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Accuracy, precision, recall, and F1-score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0" y="540000"/>
                <a:ext cx="4572000" cy="4408014"/>
              </a:xfrm>
            </p:spPr>
            <p:txBody>
              <a:bodyPr>
                <a:normAutofit/>
              </a:bodyPr>
              <a:lstStyle/>
              <a:p>
                <a:r>
                  <a:rPr lang="pt-BR" dirty="0" err="1" smtClean="0"/>
                  <a:t>Accuracy</a:t>
                </a:r>
                <a:r>
                  <a:rPr lang="pt-BR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/>
                      </a:rPr>
                      <m:t>𝐴𝑐𝑐𝑢𝑟𝑎𝑐𝑦</m:t>
                    </m:r>
                    <m:r>
                      <a:rPr lang="pt-BR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/>
                          </a:rPr>
                          <m:t>𝑇𝑃</m:t>
                        </m:r>
                        <m:r>
                          <a:rPr lang="pt-BR" b="0" i="1" smtClean="0">
                            <a:latin typeface="Cambria Math"/>
                          </a:rPr>
                          <m:t>+</m:t>
                        </m:r>
                        <m:r>
                          <a:rPr lang="pt-BR" b="0" i="1" smtClean="0">
                            <a:latin typeface="Cambria Math"/>
                          </a:rPr>
                          <m:t>𝑇𝑁</m:t>
                        </m:r>
                      </m:num>
                      <m:den>
                        <m:r>
                          <a:rPr lang="pt-BR" b="0" i="1" smtClean="0">
                            <a:latin typeface="Cambria Math"/>
                          </a:rPr>
                          <m:t>𝑇𝑃</m:t>
                        </m:r>
                        <m:r>
                          <a:rPr lang="pt-BR" b="0" i="1" smtClean="0">
                            <a:latin typeface="Cambria Math"/>
                          </a:rPr>
                          <m:t>+</m:t>
                        </m:r>
                        <m:r>
                          <a:rPr lang="pt-BR" b="0" i="1" smtClean="0">
                            <a:latin typeface="Cambria Math"/>
                          </a:rPr>
                          <m:t>𝑇𝑁</m:t>
                        </m:r>
                        <m:r>
                          <a:rPr lang="pt-BR" b="0" i="1" smtClean="0">
                            <a:latin typeface="Cambria Math"/>
                          </a:rPr>
                          <m:t>+</m:t>
                        </m:r>
                        <m:r>
                          <a:rPr lang="pt-BR" b="0" i="1" smtClean="0">
                            <a:latin typeface="Cambria Math"/>
                          </a:rPr>
                          <m:t>𝐹𝑃</m:t>
                        </m:r>
                        <m:r>
                          <a:rPr lang="pt-BR" b="0" i="1" smtClean="0">
                            <a:latin typeface="Cambria Math"/>
                          </a:rPr>
                          <m:t>+</m:t>
                        </m:r>
                        <m:r>
                          <a:rPr lang="pt-BR" b="0" i="1" smtClean="0">
                            <a:latin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pt-BR" dirty="0"/>
              </a:p>
              <a:p>
                <a:r>
                  <a:rPr lang="pt-BR" dirty="0" err="1" smtClean="0"/>
                  <a:t>Precision</a:t>
                </a:r>
                <a:r>
                  <a:rPr lang="pt-BR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/>
                      </a:rPr>
                      <m:t>𝑃𝑟𝑒𝑐𝑖𝑠𝑖𝑜𝑛</m:t>
                    </m:r>
                    <m:r>
                      <a:rPr lang="pt-B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pt-BR" b="0" i="1" smtClean="0">
                            <a:latin typeface="Cambria Math"/>
                          </a:rPr>
                          <m:t>𝑇𝑃</m:t>
                        </m:r>
                        <m:r>
                          <a:rPr lang="pt-BR" b="0" i="1" smtClean="0">
                            <a:latin typeface="Cambria Math"/>
                          </a:rPr>
                          <m:t>+</m:t>
                        </m:r>
                        <m:r>
                          <a:rPr lang="pt-BR" b="0" i="1" smtClean="0">
                            <a:latin typeface="Cambria Math"/>
                          </a:rPr>
                          <m:t>𝐹𝑃</m:t>
                        </m:r>
                      </m:den>
                    </m:f>
                  </m:oMath>
                </a14:m>
                <a:endParaRPr lang="pt-BR" dirty="0"/>
              </a:p>
              <a:p>
                <a:r>
                  <a:rPr lang="pt-BR" dirty="0" smtClean="0"/>
                  <a:t>Recall: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/>
                      </a:rPr>
                      <m:t>𝑅𝑒𝑐𝑎𝑙𝑙</m:t>
                    </m:r>
                    <m:r>
                      <a:rPr lang="pt-B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pt-BR" b="0" i="1" smtClean="0">
                            <a:latin typeface="Cambria Math"/>
                          </a:rPr>
                          <m:t>𝑇𝑃</m:t>
                        </m:r>
                        <m:r>
                          <a:rPr lang="pt-BR" b="0" i="1" smtClean="0">
                            <a:latin typeface="Cambria Math"/>
                          </a:rPr>
                          <m:t>+</m:t>
                        </m:r>
                        <m:r>
                          <a:rPr lang="pt-BR" b="0" i="1" smtClean="0">
                            <a:latin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pt-BR" dirty="0"/>
              </a:p>
              <a:p>
                <a:r>
                  <a:rPr lang="pt-BR" dirty="0" smtClean="0"/>
                  <a:t>F1-score: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/>
                      </a:rPr>
                      <m:t>𝐹</m:t>
                    </m:r>
                    <m:r>
                      <a:rPr lang="pt-BR" b="0" i="1" smtClean="0">
                        <a:latin typeface="Cambria Math"/>
                      </a:rPr>
                      <m:t>1−</m:t>
                    </m:r>
                    <m:r>
                      <a:rPr lang="pt-BR" b="0" i="1" smtClean="0">
                        <a:latin typeface="Cambria Math"/>
                      </a:rPr>
                      <m:t>𝑠𝑐𝑜𝑟𝑒</m:t>
                    </m:r>
                    <m:r>
                      <a:rPr lang="pt-BR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/>
                          </a:rPr>
                          <m:t>2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𝑇𝑃</m:t>
                        </m:r>
                      </m:num>
                      <m:den>
                        <m:r>
                          <a:rPr lang="pt-BR" b="0" i="1" smtClean="0">
                            <a:latin typeface="Cambria Math"/>
                          </a:rPr>
                          <m:t>2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𝑇𝑃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𝐹𝑃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pt-BR" i="1" dirty="0" smtClean="0"/>
              </a:p>
              <a:p>
                <a:r>
                  <a:rPr lang="pt-BR" dirty="0" err="1" smtClean="0"/>
                  <a:t>Support</a:t>
                </a:r>
                <a:r>
                  <a:rPr lang="pt-BR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/>
                      </a:rPr>
                      <m:t>𝑆𝑢𝑝𝑝𝑜𝑟𝑡</m:t>
                    </m:r>
                    <m:r>
                      <a:rPr lang="pt-BR" b="0" i="1" smtClean="0">
                        <a:latin typeface="Cambria Math"/>
                      </a:rPr>
                      <m:t>=</m:t>
                    </m:r>
                    <m:r>
                      <a:rPr lang="pt-BR" b="0" i="1" smtClean="0">
                        <a:latin typeface="Cambria Math"/>
                      </a:rPr>
                      <m:t>𝑇𝑃</m:t>
                    </m:r>
                    <m:r>
                      <a:rPr lang="pt-BR" b="0" i="1" smtClean="0">
                        <a:latin typeface="Cambria Math"/>
                      </a:rPr>
                      <m:t>+</m:t>
                    </m:r>
                    <m:r>
                      <a:rPr lang="pt-BR" b="0" i="1" smtClean="0">
                        <a:latin typeface="Cambria Math"/>
                      </a:rPr>
                      <m:t>𝐹𝑁</m:t>
                    </m:r>
                  </m:oMath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540000"/>
                <a:ext cx="4572000" cy="4408014"/>
              </a:xfrm>
              <a:blipFill rotWithShape="1">
                <a:blip r:embed="rId2"/>
                <a:stretch>
                  <a:fillRect l="-800" t="-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303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Digital </a:t>
            </a:r>
            <a:r>
              <a:rPr lang="pt-BR" dirty="0" err="1"/>
              <a:t>images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21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5" descr="D:\Dev\GitHub\joaofmari\sin392-peo2020\gray_rgb\im_ast_64x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2" y="3162862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7" descr="D:\Dev\GitHub\joaofmari\sin392-peo2020\gray_rgb\im_ast_10x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31632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8" descr="D:\Dev\GitHub\joaofmari\sin392-peo2020\gray_rgb\im_ast_4x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3162861"/>
            <a:ext cx="1620347" cy="162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:\Dev\GitHub\joaofmari\sin392-peo2020\gray_rgb\im_cam_64x6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00" y="1043997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D:\Dev\GitHub\joaofmari\sin392-peo2020\gray_rgb\im_cam_10x1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4" y="1043359"/>
            <a:ext cx="1620986" cy="16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D:\Dev\GitHub\joaofmari\sin392-peo2020\gray_rgb\im_cam_4x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1043998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7" descr="D:\Dev\GitHub\joaofmari\sin392-peo2020\gray_rgb\im_camera_marc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9" y="1044348"/>
            <a:ext cx="1619997" cy="16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D:\Dev\GitHub\joaofmari\sin392-peo2020\gray_rgb\im_cam_64x64_marc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40" y="1043359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1" descr="D:\Dev\GitHub\joaofmari\sin392-peo2020\gray_rgb\im_cam_10x10_marc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104271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3" descr="D:\Dev\GitHub\joaofmari\sin392-peo2020\gray_rgb\im_cam_4x4_labe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1044348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9" descr="D:\Dev\GitHub\joaofmari\sin392-peo2020\gray_rgb\im_astronaut_marc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7" y="3162861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D:\Dev\GitHub\joaofmari\sin392-peo2020\gray_rgb\im_ast_64x64_marc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10" y="3162510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1" descr="D:\Dev\GitHub\joaofmari\sin392-peo2020\gray_rgb\im_ast_10x10_marc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81" y="3162510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3" descr="D:\Dev\GitHub\joaofmari\sin392-peo2020\gray_rgb\im_ast_4x4_labels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486" y="3162861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D:\UFV - Disciplinas\2020-1 (PER) - SIN392\Dev\sin392-peo2020\gray_rgb\im_ast_4x4_labels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485" y="31625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3" descr="D:\UFV - Disciplinas\2020-1 (PER) - SIN392\Dev\sin392-peo2020\gray_rgb\im_cam_4x4_labels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6" y="1042718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29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600" dirty="0" smtClean="0"/>
              <a:t>Intensity image (gray levels):</a:t>
            </a:r>
            <a:endParaRPr lang="en-US" sz="1600" dirty="0"/>
          </a:p>
        </p:txBody>
      </p:sp>
      <p:sp>
        <p:nvSpPr>
          <p:cNvPr id="31" name="CaixaDeTexto 30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600" dirty="0" smtClean="0"/>
              <a:t>Colored image (RGB):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398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Accuracy, precision, recall, and F1-score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0" y="540000"/>
                <a:ext cx="4572000" cy="4408014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Accuracy: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𝐴𝑐𝑐𝑢𝑟𝑎𝑐𝑦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𝑇𝑃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𝑇𝑁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𝑇𝑃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𝑇𝑁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𝐹𝑃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Precision: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𝑃𝑟𝑒𝑐𝑖𝑠𝑖𝑜𝑛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𝑇𝑃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𝐹𝑃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Recall: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𝑅𝑒𝑐𝑎𝑙𝑙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𝑇𝑃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F1-score: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𝐹</m:t>
                    </m:r>
                    <m:r>
                      <a:rPr lang="en-US" i="1">
                        <a:latin typeface="Cambria Math"/>
                      </a:rPr>
                      <m:t>1−</m:t>
                    </m:r>
                    <m:r>
                      <a:rPr lang="en-US" i="1">
                        <a:latin typeface="Cambria Math"/>
                      </a:rPr>
                      <m:t>𝑠𝑐𝑜𝑟𝑒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𝑇𝑃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𝐹𝑃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en-US" i="1" dirty="0"/>
              </a:p>
              <a:p>
                <a:r>
                  <a:rPr lang="en-US" dirty="0"/>
                  <a:t>Support: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𝑆𝑢𝑝𝑝𝑜𝑟𝑡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𝑇𝑃</m:t>
                    </m:r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𝐹𝑁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540000"/>
                <a:ext cx="4572000" cy="4408014"/>
              </a:xfrm>
              <a:blipFill rotWithShape="1">
                <a:blip r:embed="rId2"/>
                <a:stretch>
                  <a:fillRect l="-800" t="-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067944" y="540000"/>
            <a:ext cx="5076056" cy="440801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i="1" dirty="0" smtClean="0"/>
              <a:t>How </a:t>
            </a:r>
            <a:r>
              <a:rPr lang="en-US" i="1" dirty="0"/>
              <a:t>close the </a:t>
            </a:r>
            <a:r>
              <a:rPr lang="en-US" i="1" dirty="0" smtClean="0"/>
              <a:t>classification is </a:t>
            </a:r>
            <a:r>
              <a:rPr lang="en-US" i="1" dirty="0"/>
              <a:t>to the true value</a:t>
            </a:r>
            <a:r>
              <a:rPr lang="en-US" i="1" dirty="0" smtClean="0"/>
              <a:t>.</a:t>
            </a:r>
          </a:p>
          <a:p>
            <a:pPr lvl="1"/>
            <a:endParaRPr lang="pt-BR" i="1" dirty="0"/>
          </a:p>
          <a:p>
            <a:pPr lvl="1"/>
            <a:endParaRPr lang="pt-BR" i="1" dirty="0" smtClean="0"/>
          </a:p>
          <a:p>
            <a:pPr lvl="1"/>
            <a:r>
              <a:rPr lang="en-US" i="1" dirty="0" smtClean="0"/>
              <a:t>The </a:t>
            </a:r>
            <a:r>
              <a:rPr lang="en-US" i="1" dirty="0"/>
              <a:t>ability of the classifier not to label a negative sample as positive</a:t>
            </a:r>
            <a:r>
              <a:rPr lang="pt-BR" i="1" dirty="0" smtClean="0"/>
              <a:t>.</a:t>
            </a:r>
            <a:endParaRPr lang="pt-BR" i="1" dirty="0"/>
          </a:p>
          <a:p>
            <a:pPr marL="0" indent="0">
              <a:buNone/>
            </a:pPr>
            <a:r>
              <a:rPr lang="pt-BR" i="1" dirty="0" smtClean="0"/>
              <a:t> </a:t>
            </a:r>
          </a:p>
          <a:p>
            <a:pPr lvl="1"/>
            <a:r>
              <a:rPr lang="en-US" i="1" dirty="0"/>
              <a:t>T</a:t>
            </a:r>
            <a:r>
              <a:rPr lang="en-US" i="1" dirty="0" smtClean="0"/>
              <a:t>he </a:t>
            </a:r>
            <a:r>
              <a:rPr lang="en-US" i="1" dirty="0"/>
              <a:t>ability of the classifier to find all the positive samples</a:t>
            </a:r>
            <a:r>
              <a:rPr lang="en-US" i="1" dirty="0" smtClean="0"/>
              <a:t>.</a:t>
            </a:r>
            <a:endParaRPr lang="pt-BR" i="1" dirty="0"/>
          </a:p>
          <a:p>
            <a:pPr marL="0" indent="0">
              <a:buNone/>
            </a:pPr>
            <a:r>
              <a:rPr lang="pt-BR" i="1" dirty="0" smtClean="0"/>
              <a:t> </a:t>
            </a:r>
          </a:p>
          <a:p>
            <a:pPr lvl="1"/>
            <a:r>
              <a:rPr lang="en-US" i="1" dirty="0" smtClean="0"/>
              <a:t>The weighted </a:t>
            </a:r>
            <a:r>
              <a:rPr lang="en-US" i="1" dirty="0"/>
              <a:t>harmonic mean of the precision and recall</a:t>
            </a:r>
            <a:r>
              <a:rPr lang="pt-BR" i="1" dirty="0" smtClean="0"/>
              <a:t>.</a:t>
            </a:r>
          </a:p>
          <a:p>
            <a:pPr marL="0" indent="0">
              <a:buNone/>
            </a:pPr>
            <a:r>
              <a:rPr lang="pt-BR" i="1" dirty="0" smtClean="0"/>
              <a:t> 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number of occurrences of each </a:t>
            </a:r>
            <a:r>
              <a:rPr lang="en-US" dirty="0" smtClean="0"/>
              <a:t>real (true) class</a:t>
            </a:r>
            <a:r>
              <a:rPr lang="pt-BR" i="1" dirty="0" smtClean="0"/>
              <a:t>.</a:t>
            </a:r>
          </a:p>
          <a:p>
            <a:pPr lvl="1"/>
            <a:endParaRPr lang="pt-BR" i="1" dirty="0" smtClean="0"/>
          </a:p>
          <a:p>
            <a:pPr marL="457200" lvl="1" indent="0">
              <a:buNone/>
            </a:pPr>
            <a:r>
              <a:rPr lang="pt-BR" i="1" dirty="0"/>
              <a:t> </a:t>
            </a:r>
            <a:r>
              <a:rPr lang="pt-BR" i="1" dirty="0" smtClean="0"/>
              <a:t> </a:t>
            </a:r>
            <a:endParaRPr lang="pt-BR" i="1" dirty="0"/>
          </a:p>
        </p:txBody>
      </p:sp>
      <p:sp>
        <p:nvSpPr>
          <p:cNvPr id="7" name="Retângulo 6"/>
          <p:cNvSpPr/>
          <p:nvPr/>
        </p:nvSpPr>
        <p:spPr>
          <a:xfrm>
            <a:off x="1475656" y="4701793"/>
            <a:ext cx="76683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000" i="1" dirty="0">
                <a:hlinkClick r:id="rId3"/>
              </a:rPr>
              <a:t>https://</a:t>
            </a:r>
            <a:r>
              <a:rPr lang="pt-BR" sz="1000" i="1" dirty="0" smtClean="0">
                <a:hlinkClick r:id="rId3"/>
              </a:rPr>
              <a:t>scikit-learn.org/stable/modules/generated/sklearn.metrics.precision_recall_fscore_support.html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233173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Espaço Reservado para Conteúdo 2"/>
              <p:cNvSpPr txBox="1">
                <a:spLocks/>
              </p:cNvSpPr>
              <p:nvPr/>
            </p:nvSpPr>
            <p:spPr>
              <a:xfrm>
                <a:off x="4572000" y="540000"/>
                <a:ext cx="4572000" cy="44080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Recall: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𝑅𝑒𝑐𝑎𝑙𝑙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𝑇𝑃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F1-score: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𝐹</m:t>
                    </m:r>
                    <m:r>
                      <a:rPr lang="en-US" i="1">
                        <a:latin typeface="Cambria Math"/>
                      </a:rPr>
                      <m:t>1−</m:t>
                    </m:r>
                    <m:r>
                      <a:rPr lang="en-US" i="1">
                        <a:latin typeface="Cambria Math"/>
                      </a:rPr>
                      <m:t>𝑠𝑐𝑜𝑟𝑒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𝑇𝑃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𝐹𝑃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en-US" i="1" dirty="0"/>
              </a:p>
              <a:p>
                <a:r>
                  <a:rPr lang="en-US" dirty="0"/>
                  <a:t>Support: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𝑆𝑢𝑝𝑝𝑜𝑟𝑡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𝑇𝑃</m:t>
                    </m:r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𝐹𝑁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40000"/>
                <a:ext cx="4572000" cy="4408014"/>
              </a:xfrm>
              <a:prstGeom prst="rect">
                <a:avLst/>
              </a:prstGeom>
              <a:blipFill rotWithShape="1">
                <a:blip r:embed="rId2"/>
                <a:stretch>
                  <a:fillRect l="-800" t="-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Accuracy, precision, recall, and F1-score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0" y="540000"/>
                <a:ext cx="4572000" cy="3219882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Accuracy: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𝐴𝑐𝑐𝑢𝑟𝑎𝑐𝑦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𝑇𝑃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𝑇𝑁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𝑇𝑃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𝑇𝑁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𝐹𝑃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Precision: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𝑃𝑟𝑒𝑐𝑖𝑠𝑖𝑜𝑛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𝑇𝑃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𝐹𝑃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540000"/>
                <a:ext cx="4572000" cy="3219882"/>
              </a:xfrm>
              <a:blipFill rotWithShape="1">
                <a:blip r:embed="rId3"/>
                <a:stretch>
                  <a:fillRect l="-800" t="-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15" name="Tabe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029131"/>
              </p:ext>
            </p:extLst>
          </p:nvPr>
        </p:nvGraphicFramePr>
        <p:xfrm>
          <a:off x="212271" y="3001836"/>
          <a:ext cx="8719458" cy="182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5243"/>
                <a:gridCol w="432000"/>
                <a:gridCol w="432000"/>
                <a:gridCol w="432000"/>
                <a:gridCol w="432000"/>
                <a:gridCol w="1165243"/>
                <a:gridCol w="1165243"/>
                <a:gridCol w="1165243"/>
                <a:gridCol w="1165243"/>
                <a:gridCol w="1165243"/>
              </a:tblGrid>
              <a:tr h="288000">
                <a:tc>
                  <a:txBody>
                    <a:bodyPr/>
                    <a:lstStyle/>
                    <a:p>
                      <a:r>
                        <a:rPr lang="en-US" sz="1200" b="1" noProof="0" dirty="0" smtClean="0">
                          <a:solidFill>
                            <a:schemeClr val="tx1"/>
                          </a:solidFill>
                        </a:rPr>
                        <a:t>Classes</a:t>
                      </a:r>
                      <a:endParaRPr lang="en-US" sz="1200" b="1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noProof="0" dirty="0" smtClean="0">
                          <a:solidFill>
                            <a:schemeClr val="bg1"/>
                          </a:solidFill>
                        </a:rPr>
                        <a:t>TP</a:t>
                      </a:r>
                      <a:endParaRPr lang="en-US" sz="12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noProof="0" dirty="0" smtClean="0">
                          <a:solidFill>
                            <a:schemeClr val="bg1"/>
                          </a:solidFill>
                        </a:rPr>
                        <a:t>TN</a:t>
                      </a:r>
                      <a:endParaRPr lang="en-US" sz="12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noProof="0" dirty="0" smtClean="0">
                          <a:solidFill>
                            <a:schemeClr val="bg1"/>
                          </a:solidFill>
                        </a:rPr>
                        <a:t>FP</a:t>
                      </a:r>
                      <a:endParaRPr lang="en-US" sz="12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noProof="0" dirty="0" smtClean="0">
                          <a:solidFill>
                            <a:schemeClr val="bg1"/>
                          </a:solidFill>
                        </a:rPr>
                        <a:t>FN</a:t>
                      </a:r>
                      <a:endParaRPr lang="en-US" sz="12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noProof="0" dirty="0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n-US" sz="12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noProof="0" dirty="0" smtClean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en-US" sz="12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noProof="0" dirty="0" smtClean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en-US" sz="12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noProof="0" dirty="0" smtClean="0">
                          <a:solidFill>
                            <a:schemeClr val="bg1"/>
                          </a:solidFill>
                        </a:rPr>
                        <a:t>F1-Score</a:t>
                      </a:r>
                      <a:endParaRPr lang="en-US" sz="12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noProof="0" dirty="0" smtClean="0">
                          <a:solidFill>
                            <a:schemeClr val="bg1"/>
                          </a:solidFill>
                        </a:rPr>
                        <a:t>Support</a:t>
                      </a:r>
                      <a:endParaRPr lang="en-US" sz="12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C1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5</a:t>
                      </a:r>
                      <a:endParaRPr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17</a:t>
                      </a:r>
                      <a:endParaRPr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</a:t>
                      </a:r>
                      <a:endParaRPr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</a:t>
                      </a:r>
                      <a:endParaRPr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C2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</a:t>
                      </a:r>
                      <a:endParaRPr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16</a:t>
                      </a:r>
                      <a:endParaRPr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5</a:t>
                      </a:r>
                      <a:endParaRPr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</a:t>
                      </a:r>
                      <a:endParaRPr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C3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11</a:t>
                      </a:r>
                      <a:endParaRPr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13</a:t>
                      </a:r>
                      <a:endParaRPr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</a:t>
                      </a:r>
                      <a:endParaRPr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</a:t>
                      </a:r>
                      <a:endParaRPr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MEAN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STD. DEV.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6" name="Conector reto 15"/>
          <p:cNvCxnSpPr/>
          <p:nvPr/>
        </p:nvCxnSpPr>
        <p:spPr>
          <a:xfrm>
            <a:off x="0" y="2931790"/>
            <a:ext cx="0" cy="165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9144000" y="3084190"/>
            <a:ext cx="0" cy="165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94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spaço Reservado para Conteúdo 2"/>
              <p:cNvSpPr txBox="1">
                <a:spLocks/>
              </p:cNvSpPr>
              <p:nvPr/>
            </p:nvSpPr>
            <p:spPr>
              <a:xfrm>
                <a:off x="0" y="540000"/>
                <a:ext cx="4572000" cy="32198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Accuracy: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𝐴𝑐𝑐𝑢𝑟𝑎𝑐𝑦</m:t>
                    </m:r>
                    <m:r>
                      <a:rPr lang="pt-BR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i="1">
                            <a:latin typeface="Cambria Math"/>
                          </a:rPr>
                          <m:t>𝑇𝑃</m:t>
                        </m:r>
                        <m:r>
                          <a:rPr lang="pt-BR" i="1">
                            <a:latin typeface="Cambria Math"/>
                          </a:rPr>
                          <m:t>+</m:t>
                        </m:r>
                        <m:r>
                          <a:rPr lang="pt-BR" i="1">
                            <a:latin typeface="Cambria Math"/>
                          </a:rPr>
                          <m:t>𝑇𝑁</m:t>
                        </m:r>
                      </m:num>
                      <m:den>
                        <m:r>
                          <a:rPr lang="pt-BR" i="1">
                            <a:latin typeface="Cambria Math"/>
                          </a:rPr>
                          <m:t>𝑇𝑃</m:t>
                        </m:r>
                        <m:r>
                          <a:rPr lang="pt-BR" i="1">
                            <a:latin typeface="Cambria Math"/>
                          </a:rPr>
                          <m:t>+</m:t>
                        </m:r>
                        <m:r>
                          <a:rPr lang="pt-BR" i="1">
                            <a:latin typeface="Cambria Math"/>
                          </a:rPr>
                          <m:t>𝑇𝑁</m:t>
                        </m:r>
                        <m:r>
                          <a:rPr lang="pt-BR" i="1">
                            <a:latin typeface="Cambria Math"/>
                          </a:rPr>
                          <m:t>+</m:t>
                        </m:r>
                        <m:r>
                          <a:rPr lang="pt-BR" i="1">
                            <a:latin typeface="Cambria Math"/>
                          </a:rPr>
                          <m:t>𝐹𝑃</m:t>
                        </m:r>
                        <m:r>
                          <a:rPr lang="pt-BR" i="1">
                            <a:latin typeface="Cambria Math"/>
                          </a:rPr>
                          <m:t>+</m:t>
                        </m:r>
                        <m:r>
                          <a:rPr lang="pt-BR" i="1">
                            <a:latin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pt-BR" dirty="0"/>
              </a:p>
              <a:p>
                <a:r>
                  <a:rPr lang="pt-BR" dirty="0" err="1"/>
                  <a:t>Precision</a:t>
                </a:r>
                <a:r>
                  <a:rPr lang="pt-BR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𝑃𝑟𝑒𝑐𝑖𝑠𝑖𝑜𝑛</m:t>
                    </m:r>
                    <m:r>
                      <a:rPr lang="pt-B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i="1"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pt-BR" i="1">
                            <a:latin typeface="Cambria Math"/>
                          </a:rPr>
                          <m:t>𝑇𝑃</m:t>
                        </m:r>
                        <m:r>
                          <a:rPr lang="pt-BR" i="1">
                            <a:latin typeface="Cambria Math"/>
                          </a:rPr>
                          <m:t>+</m:t>
                        </m:r>
                        <m:r>
                          <a:rPr lang="pt-BR" i="1">
                            <a:latin typeface="Cambria Math"/>
                          </a:rPr>
                          <m:t>𝐹𝑃</m:t>
                        </m:r>
                      </m:den>
                    </m:f>
                  </m:oMath>
                </a14:m>
                <a:endParaRPr lang="pt-BR" dirty="0"/>
              </a:p>
              <a:p>
                <a:pPr lvl="1"/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11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0000"/>
                <a:ext cx="4572000" cy="3219882"/>
              </a:xfrm>
              <a:prstGeom prst="rect">
                <a:avLst/>
              </a:prstGeom>
              <a:blipFill rotWithShape="1">
                <a:blip r:embed="rId2"/>
                <a:stretch>
                  <a:fillRect l="-800" t="-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Espaço Reservado para Conteúdo 2"/>
              <p:cNvSpPr txBox="1">
                <a:spLocks/>
              </p:cNvSpPr>
              <p:nvPr/>
            </p:nvSpPr>
            <p:spPr>
              <a:xfrm>
                <a:off x="4572000" y="540000"/>
                <a:ext cx="4572000" cy="44080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/>
                  <a:t>Recall: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𝑅𝑒𝑐𝑎𝑙𝑙</m:t>
                    </m:r>
                    <m:r>
                      <a:rPr lang="pt-B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i="1"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pt-BR" i="1">
                            <a:latin typeface="Cambria Math"/>
                          </a:rPr>
                          <m:t>𝑇𝑃</m:t>
                        </m:r>
                        <m:r>
                          <a:rPr lang="pt-BR" i="1">
                            <a:latin typeface="Cambria Math"/>
                          </a:rPr>
                          <m:t>+</m:t>
                        </m:r>
                        <m:r>
                          <a:rPr lang="pt-BR" i="1">
                            <a:latin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pt-BR" dirty="0"/>
              </a:p>
              <a:p>
                <a:r>
                  <a:rPr lang="pt-BR" dirty="0"/>
                  <a:t>F1-score: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𝐹</m:t>
                    </m:r>
                    <m:r>
                      <a:rPr lang="pt-BR" i="1">
                        <a:latin typeface="Cambria Math"/>
                      </a:rPr>
                      <m:t>1−</m:t>
                    </m:r>
                    <m:r>
                      <a:rPr lang="pt-BR" i="1">
                        <a:latin typeface="Cambria Math"/>
                      </a:rPr>
                      <m:t>𝑠𝑐𝑜𝑟𝑒</m:t>
                    </m:r>
                    <m:r>
                      <a:rPr lang="pt-BR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i="1">
                            <a:latin typeface="Cambria Math"/>
                          </a:rPr>
                          <m:t>2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𝑇𝑃</m:t>
                        </m:r>
                      </m:num>
                      <m:den>
                        <m:r>
                          <a:rPr lang="pt-BR" i="1">
                            <a:latin typeface="Cambria Math"/>
                          </a:rPr>
                          <m:t>2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𝑇𝑃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𝐹𝑃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pt-BR" i="1" dirty="0"/>
              </a:p>
              <a:p>
                <a:r>
                  <a:rPr lang="pt-BR" dirty="0" err="1"/>
                  <a:t>Support</a:t>
                </a:r>
                <a:r>
                  <a:rPr lang="pt-BR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𝑆𝑢𝑝𝑝𝑜𝑟𝑡</m:t>
                    </m:r>
                    <m:r>
                      <a:rPr lang="pt-BR" i="1">
                        <a:latin typeface="Cambria Math"/>
                      </a:rPr>
                      <m:t>=</m:t>
                    </m:r>
                    <m:r>
                      <a:rPr lang="pt-BR" i="1">
                        <a:latin typeface="Cambria Math"/>
                      </a:rPr>
                      <m:t>𝑇𝑃</m:t>
                    </m:r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𝐹𝑁</m:t>
                    </m:r>
                  </m:oMath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12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40000"/>
                <a:ext cx="4572000" cy="4408014"/>
              </a:xfrm>
              <a:prstGeom prst="rect">
                <a:avLst/>
              </a:prstGeom>
              <a:blipFill rotWithShape="1">
                <a:blip r:embed="rId3"/>
                <a:stretch>
                  <a:fillRect l="-800" t="-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Accuracy, precision, recall, and F1-score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15" name="Tabe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587356"/>
              </p:ext>
            </p:extLst>
          </p:nvPr>
        </p:nvGraphicFramePr>
        <p:xfrm>
          <a:off x="212271" y="3001836"/>
          <a:ext cx="8719458" cy="182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5243"/>
                <a:gridCol w="432000"/>
                <a:gridCol w="432000"/>
                <a:gridCol w="432000"/>
                <a:gridCol w="432000"/>
                <a:gridCol w="1165243"/>
                <a:gridCol w="1165243"/>
                <a:gridCol w="1165243"/>
                <a:gridCol w="1165243"/>
                <a:gridCol w="1165243"/>
              </a:tblGrid>
              <a:tr h="288000"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chemeClr val="tx1"/>
                          </a:solidFill>
                        </a:rPr>
                        <a:t>Classes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TP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TN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FP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FN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noProof="0" dirty="0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n-US" sz="12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noProof="0" dirty="0" smtClean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en-US" sz="12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noProof="0" dirty="0" smtClean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en-US" sz="12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noProof="0" dirty="0" smtClean="0">
                          <a:solidFill>
                            <a:schemeClr val="bg1"/>
                          </a:solidFill>
                        </a:rPr>
                        <a:t>F1-Score</a:t>
                      </a:r>
                      <a:endParaRPr lang="en-US" sz="12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noProof="0" dirty="0" smtClean="0">
                          <a:solidFill>
                            <a:schemeClr val="bg1"/>
                          </a:solidFill>
                        </a:rPr>
                        <a:t>Support</a:t>
                      </a:r>
                      <a:endParaRPr lang="en-US" sz="12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C1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5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17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0.8148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0.7143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0.6250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C2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16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5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0.7037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0.4286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C3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11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13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0.8889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0.9167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0.8462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0.8800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MEAN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STD. DEV.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6" name="Conector reto 15"/>
          <p:cNvCxnSpPr/>
          <p:nvPr/>
        </p:nvCxnSpPr>
        <p:spPr>
          <a:xfrm>
            <a:off x="0" y="2931790"/>
            <a:ext cx="0" cy="165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9144000" y="3084190"/>
            <a:ext cx="0" cy="165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74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spaço Reservado para Conteúdo 2"/>
              <p:cNvSpPr txBox="1">
                <a:spLocks/>
              </p:cNvSpPr>
              <p:nvPr/>
            </p:nvSpPr>
            <p:spPr>
              <a:xfrm>
                <a:off x="0" y="540000"/>
                <a:ext cx="4572000" cy="32198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 smtClean="0"/>
                  <a:t>Accuracy: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𝐴𝑐𝑐𝑢𝑟𝑎𝑐𝑦</m:t>
                    </m:r>
                    <m:r>
                      <a:rPr lang="pt-BR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i="1">
                            <a:latin typeface="Cambria Math"/>
                          </a:rPr>
                          <m:t>𝑇𝑃</m:t>
                        </m:r>
                        <m:r>
                          <a:rPr lang="pt-BR" i="1">
                            <a:latin typeface="Cambria Math"/>
                          </a:rPr>
                          <m:t>+</m:t>
                        </m:r>
                        <m:r>
                          <a:rPr lang="pt-BR" i="1">
                            <a:latin typeface="Cambria Math"/>
                          </a:rPr>
                          <m:t>𝑇𝑁</m:t>
                        </m:r>
                      </m:num>
                      <m:den>
                        <m:r>
                          <a:rPr lang="pt-BR" i="1">
                            <a:latin typeface="Cambria Math"/>
                          </a:rPr>
                          <m:t>𝑇𝑃</m:t>
                        </m:r>
                        <m:r>
                          <a:rPr lang="pt-BR" i="1">
                            <a:latin typeface="Cambria Math"/>
                          </a:rPr>
                          <m:t>+</m:t>
                        </m:r>
                        <m:r>
                          <a:rPr lang="pt-BR" i="1">
                            <a:latin typeface="Cambria Math"/>
                          </a:rPr>
                          <m:t>𝑇𝑁</m:t>
                        </m:r>
                        <m:r>
                          <a:rPr lang="pt-BR" i="1">
                            <a:latin typeface="Cambria Math"/>
                          </a:rPr>
                          <m:t>+</m:t>
                        </m:r>
                        <m:r>
                          <a:rPr lang="pt-BR" i="1">
                            <a:latin typeface="Cambria Math"/>
                          </a:rPr>
                          <m:t>𝐹𝑃</m:t>
                        </m:r>
                        <m:r>
                          <a:rPr lang="pt-BR" i="1">
                            <a:latin typeface="Cambria Math"/>
                          </a:rPr>
                          <m:t>+</m:t>
                        </m:r>
                        <m:r>
                          <a:rPr lang="pt-BR" i="1">
                            <a:latin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pt-BR" dirty="0"/>
              </a:p>
              <a:p>
                <a:r>
                  <a:rPr lang="pt-BR" dirty="0" err="1"/>
                  <a:t>Precision</a:t>
                </a:r>
                <a:r>
                  <a:rPr lang="pt-BR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𝑃𝑟𝑒𝑐𝑖𝑠𝑖𝑜𝑛</m:t>
                    </m:r>
                    <m:r>
                      <a:rPr lang="pt-B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i="1"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pt-BR" i="1">
                            <a:latin typeface="Cambria Math"/>
                          </a:rPr>
                          <m:t>𝑇𝑃</m:t>
                        </m:r>
                        <m:r>
                          <a:rPr lang="pt-BR" i="1">
                            <a:latin typeface="Cambria Math"/>
                          </a:rPr>
                          <m:t>+</m:t>
                        </m:r>
                        <m:r>
                          <a:rPr lang="pt-BR" i="1">
                            <a:latin typeface="Cambria Math"/>
                          </a:rPr>
                          <m:t>𝐹𝑃</m:t>
                        </m:r>
                      </m:den>
                    </m:f>
                  </m:oMath>
                </a14:m>
                <a:endParaRPr lang="pt-BR" dirty="0"/>
              </a:p>
              <a:p>
                <a:pPr lvl="1"/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11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0000"/>
                <a:ext cx="4572000" cy="3219882"/>
              </a:xfrm>
              <a:prstGeom prst="rect">
                <a:avLst/>
              </a:prstGeom>
              <a:blipFill rotWithShape="1">
                <a:blip r:embed="rId2"/>
                <a:stretch>
                  <a:fillRect l="-800" t="-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Espaço Reservado para Conteúdo 2"/>
              <p:cNvSpPr txBox="1">
                <a:spLocks/>
              </p:cNvSpPr>
              <p:nvPr/>
            </p:nvSpPr>
            <p:spPr>
              <a:xfrm>
                <a:off x="4572000" y="540000"/>
                <a:ext cx="4572000" cy="44080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/>
                  <a:t>Recall: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𝑅𝑒𝑐𝑎𝑙𝑙</m:t>
                    </m:r>
                    <m:r>
                      <a:rPr lang="pt-B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i="1"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pt-BR" i="1">
                            <a:latin typeface="Cambria Math"/>
                          </a:rPr>
                          <m:t>𝑇𝑃</m:t>
                        </m:r>
                        <m:r>
                          <a:rPr lang="pt-BR" i="1">
                            <a:latin typeface="Cambria Math"/>
                          </a:rPr>
                          <m:t>+</m:t>
                        </m:r>
                        <m:r>
                          <a:rPr lang="pt-BR" i="1">
                            <a:latin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pt-BR" dirty="0"/>
              </a:p>
              <a:p>
                <a:r>
                  <a:rPr lang="pt-BR" dirty="0"/>
                  <a:t>F1-score: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𝐹</m:t>
                    </m:r>
                    <m:r>
                      <a:rPr lang="pt-BR" i="1">
                        <a:latin typeface="Cambria Math"/>
                      </a:rPr>
                      <m:t>1−</m:t>
                    </m:r>
                    <m:r>
                      <a:rPr lang="pt-BR" i="1">
                        <a:latin typeface="Cambria Math"/>
                      </a:rPr>
                      <m:t>𝑠𝑐𝑜𝑟𝑒</m:t>
                    </m:r>
                    <m:r>
                      <a:rPr lang="pt-BR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i="1">
                            <a:latin typeface="Cambria Math"/>
                          </a:rPr>
                          <m:t>2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𝑇𝑃</m:t>
                        </m:r>
                      </m:num>
                      <m:den>
                        <m:r>
                          <a:rPr lang="pt-BR" i="1">
                            <a:latin typeface="Cambria Math"/>
                          </a:rPr>
                          <m:t>2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𝑇𝑃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𝐹𝑃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pt-BR" i="1" dirty="0"/>
              </a:p>
              <a:p>
                <a:r>
                  <a:rPr lang="pt-BR" dirty="0" err="1"/>
                  <a:t>Support</a:t>
                </a:r>
                <a:r>
                  <a:rPr lang="pt-BR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𝑆𝑢𝑝𝑝𝑜𝑟𝑡</m:t>
                    </m:r>
                    <m:r>
                      <a:rPr lang="pt-BR" i="1">
                        <a:latin typeface="Cambria Math"/>
                      </a:rPr>
                      <m:t>=</m:t>
                    </m:r>
                    <m:r>
                      <a:rPr lang="pt-BR" i="1">
                        <a:latin typeface="Cambria Math"/>
                      </a:rPr>
                      <m:t>𝑇𝑃</m:t>
                    </m:r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𝐹𝑁</m:t>
                    </m:r>
                  </m:oMath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12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40000"/>
                <a:ext cx="4572000" cy="4408014"/>
              </a:xfrm>
              <a:prstGeom prst="rect">
                <a:avLst/>
              </a:prstGeom>
              <a:blipFill rotWithShape="1">
                <a:blip r:embed="rId3"/>
                <a:stretch>
                  <a:fillRect l="-800" t="-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Accuracy, precision, recall, and F1-score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15" name="Tabe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812310"/>
              </p:ext>
            </p:extLst>
          </p:nvPr>
        </p:nvGraphicFramePr>
        <p:xfrm>
          <a:off x="212271" y="3001836"/>
          <a:ext cx="8719458" cy="182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5243"/>
                <a:gridCol w="432000"/>
                <a:gridCol w="432000"/>
                <a:gridCol w="432000"/>
                <a:gridCol w="432000"/>
                <a:gridCol w="1165243"/>
                <a:gridCol w="1165243"/>
                <a:gridCol w="1165243"/>
                <a:gridCol w="1165243"/>
                <a:gridCol w="1165243"/>
              </a:tblGrid>
              <a:tr h="288000"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chemeClr val="tx1"/>
                          </a:solidFill>
                        </a:rPr>
                        <a:t>Classes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TP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TN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FP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FN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noProof="0" dirty="0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n-US" sz="12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noProof="0" dirty="0" smtClean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en-US" sz="12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noProof="0" dirty="0" smtClean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en-US" sz="12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noProof="0" dirty="0" smtClean="0">
                          <a:solidFill>
                            <a:schemeClr val="bg1"/>
                          </a:solidFill>
                        </a:rPr>
                        <a:t>F1-Score</a:t>
                      </a:r>
                      <a:endParaRPr lang="en-US" sz="12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noProof="0" dirty="0" smtClean="0">
                          <a:solidFill>
                            <a:schemeClr val="bg1"/>
                          </a:solidFill>
                        </a:rPr>
                        <a:t>Support</a:t>
                      </a:r>
                      <a:endParaRPr lang="en-US" sz="12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C1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5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17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0.8148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0.7143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0.6250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C2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16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5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0.7037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0.4286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C3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11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13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0.8889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0.9167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0.8462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0.8800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MEAN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0.8025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0.6687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0.6571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0.6584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STD. DEV.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0.0761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0.2235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0.1431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0.1844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6" name="Conector reto 15"/>
          <p:cNvCxnSpPr/>
          <p:nvPr/>
        </p:nvCxnSpPr>
        <p:spPr>
          <a:xfrm>
            <a:off x="0" y="2931790"/>
            <a:ext cx="0" cy="165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9144000" y="3084190"/>
            <a:ext cx="0" cy="165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45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0" y="540000"/>
                <a:ext cx="4788024" cy="4408014"/>
              </a:xfrm>
            </p:spPr>
            <p:txBody>
              <a:bodyPr/>
              <a:lstStyle/>
              <a:p>
                <a:r>
                  <a:rPr lang="pt-BR" i="1" dirty="0" err="1" smtClean="0"/>
                  <a:t>Accuracy</a:t>
                </a:r>
                <a:r>
                  <a:rPr lang="pt-BR" dirty="0" smtClean="0"/>
                  <a:t>:</a:t>
                </a:r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𝐴𝑐𝑐𝑢𝑟𝑎𝑐𝑦</m:t>
                    </m:r>
                    <m:r>
                      <a:rPr lang="pt-BR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i="1">
                            <a:latin typeface="Cambria Math"/>
                          </a:rPr>
                          <m:t>𝑇𝑃</m:t>
                        </m:r>
                        <m:r>
                          <a:rPr lang="pt-BR" i="1">
                            <a:latin typeface="Cambria Math"/>
                          </a:rPr>
                          <m:t>+</m:t>
                        </m:r>
                        <m:r>
                          <a:rPr lang="pt-BR" i="1">
                            <a:latin typeface="Cambria Math"/>
                          </a:rPr>
                          <m:t>𝑇𝑁</m:t>
                        </m:r>
                      </m:num>
                      <m:den>
                        <m:r>
                          <a:rPr lang="pt-BR" i="1">
                            <a:latin typeface="Cambria Math"/>
                          </a:rPr>
                          <m:t>𝑇𝑃</m:t>
                        </m:r>
                        <m:r>
                          <a:rPr lang="pt-BR" i="1">
                            <a:latin typeface="Cambria Math"/>
                          </a:rPr>
                          <m:t>+</m:t>
                        </m:r>
                        <m:r>
                          <a:rPr lang="pt-BR" i="1">
                            <a:latin typeface="Cambria Math"/>
                          </a:rPr>
                          <m:t>𝑇𝑁</m:t>
                        </m:r>
                        <m:r>
                          <a:rPr lang="pt-BR" i="1">
                            <a:latin typeface="Cambria Math"/>
                          </a:rPr>
                          <m:t>+</m:t>
                        </m:r>
                        <m:r>
                          <a:rPr lang="pt-BR" i="1">
                            <a:latin typeface="Cambria Math"/>
                          </a:rPr>
                          <m:t>𝐹𝑃</m:t>
                        </m:r>
                        <m:r>
                          <a:rPr lang="pt-BR" i="1">
                            <a:latin typeface="Cambria Math"/>
                          </a:rPr>
                          <m:t>+</m:t>
                        </m:r>
                        <m:r>
                          <a:rPr lang="pt-BR" i="1">
                            <a:latin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pt-BR" dirty="0"/>
              </a:p>
              <a:p>
                <a:pPr lvl="2"/>
                <a:r>
                  <a:rPr lang="en-US" i="1" dirty="0"/>
                  <a:t>How close the classification is to the true value</a:t>
                </a:r>
                <a:r>
                  <a:rPr lang="en-US" i="1" dirty="0" smtClean="0"/>
                  <a:t>.</a:t>
                </a:r>
                <a:endParaRPr lang="pt-BR" i="1" dirty="0" smtClean="0"/>
              </a:p>
              <a:p>
                <a:r>
                  <a:rPr lang="pt-BR" i="1" dirty="0" err="1" smtClean="0"/>
                  <a:t>Precision</a:t>
                </a:r>
                <a:r>
                  <a:rPr lang="pt-BR" dirty="0" smtClean="0"/>
                  <a:t>:</a:t>
                </a:r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𝑃𝑟𝑒𝑐𝑖𝑠𝑖𝑜𝑛</m:t>
                    </m:r>
                    <m:r>
                      <a:rPr lang="pt-B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i="1"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pt-BR" i="1">
                            <a:latin typeface="Cambria Math"/>
                          </a:rPr>
                          <m:t>𝑇𝑃</m:t>
                        </m:r>
                        <m:r>
                          <a:rPr lang="pt-BR" i="1">
                            <a:latin typeface="Cambria Math"/>
                          </a:rPr>
                          <m:t>+</m:t>
                        </m:r>
                        <m:r>
                          <a:rPr lang="pt-BR" i="1">
                            <a:latin typeface="Cambria Math"/>
                          </a:rPr>
                          <m:t>𝐹𝑃</m:t>
                        </m:r>
                      </m:den>
                    </m:f>
                  </m:oMath>
                </a14:m>
                <a:endParaRPr lang="pt-BR" dirty="0" smtClean="0"/>
              </a:p>
              <a:p>
                <a:pPr lvl="2"/>
                <a:r>
                  <a:rPr lang="en-US" i="1" dirty="0"/>
                  <a:t>The </a:t>
                </a:r>
                <a:r>
                  <a:rPr lang="en-US" i="1" dirty="0" smtClean="0"/>
                  <a:t>variation </a:t>
                </a:r>
                <a:r>
                  <a:rPr lang="en-US" i="1" dirty="0"/>
                  <a:t>between different predictions.</a:t>
                </a:r>
                <a:endParaRPr lang="pt-BR" i="1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540000"/>
                <a:ext cx="4788024" cy="4408014"/>
              </a:xfrm>
              <a:blipFill rotWithShape="1">
                <a:blip r:embed="rId2"/>
                <a:stretch>
                  <a:fillRect l="-764" t="-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Accuracy</a:t>
            </a:r>
            <a:r>
              <a:rPr lang="pt-BR" dirty="0"/>
              <a:t> </a:t>
            </a:r>
            <a:r>
              <a:rPr lang="pt-BR" dirty="0" smtClean="0"/>
              <a:t>Vs. </a:t>
            </a:r>
            <a:r>
              <a:rPr lang="pt-BR" dirty="0" err="1"/>
              <a:t>Precision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pSp>
        <p:nvGrpSpPr>
          <p:cNvPr id="28" name="Grupo 27"/>
          <p:cNvGrpSpPr/>
          <p:nvPr/>
        </p:nvGrpSpPr>
        <p:grpSpPr>
          <a:xfrm>
            <a:off x="5274276" y="789306"/>
            <a:ext cx="3672456" cy="3672456"/>
            <a:chOff x="2195664" y="1059678"/>
            <a:chExt cx="3672456" cy="3672456"/>
          </a:xfrm>
        </p:grpSpPr>
        <p:grpSp>
          <p:nvGrpSpPr>
            <p:cNvPr id="11" name="Grupo 10"/>
            <p:cNvGrpSpPr/>
            <p:nvPr/>
          </p:nvGrpSpPr>
          <p:grpSpPr>
            <a:xfrm>
              <a:off x="2195664" y="1059678"/>
              <a:ext cx="1728000" cy="1728000"/>
              <a:chOff x="683664" y="1059678"/>
              <a:chExt cx="1728000" cy="1728000"/>
            </a:xfrm>
          </p:grpSpPr>
          <p:sp>
            <p:nvSpPr>
              <p:cNvPr id="6" name="Elipse 5"/>
              <p:cNvSpPr/>
              <p:nvPr/>
            </p:nvSpPr>
            <p:spPr>
              <a:xfrm>
                <a:off x="683664" y="1059678"/>
                <a:ext cx="1728000" cy="172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" name="Elipse 6"/>
              <p:cNvSpPr/>
              <p:nvPr/>
            </p:nvSpPr>
            <p:spPr>
              <a:xfrm>
                <a:off x="899664" y="1275678"/>
                <a:ext cx="1296000" cy="12960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115664" y="1491678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Elipse 8"/>
              <p:cNvSpPr/>
              <p:nvPr/>
            </p:nvSpPr>
            <p:spPr>
              <a:xfrm>
                <a:off x="1331640" y="1707678"/>
                <a:ext cx="432048" cy="4320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2" name="Grupo 11"/>
            <p:cNvGrpSpPr/>
            <p:nvPr/>
          </p:nvGrpSpPr>
          <p:grpSpPr>
            <a:xfrm>
              <a:off x="4140120" y="1059678"/>
              <a:ext cx="1728000" cy="1728000"/>
              <a:chOff x="683664" y="1059678"/>
              <a:chExt cx="1728000" cy="1728000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683664" y="1059678"/>
                <a:ext cx="1728000" cy="172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Elipse 13"/>
              <p:cNvSpPr/>
              <p:nvPr/>
            </p:nvSpPr>
            <p:spPr>
              <a:xfrm>
                <a:off x="899664" y="1275678"/>
                <a:ext cx="1296000" cy="12960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Elipse 14"/>
              <p:cNvSpPr/>
              <p:nvPr/>
            </p:nvSpPr>
            <p:spPr>
              <a:xfrm>
                <a:off x="1115664" y="1491678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Elipse 15"/>
              <p:cNvSpPr/>
              <p:nvPr/>
            </p:nvSpPr>
            <p:spPr>
              <a:xfrm>
                <a:off x="1331640" y="1707678"/>
                <a:ext cx="432048" cy="4320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7" name="Grupo 16"/>
            <p:cNvGrpSpPr/>
            <p:nvPr/>
          </p:nvGrpSpPr>
          <p:grpSpPr>
            <a:xfrm>
              <a:off x="2195664" y="3004134"/>
              <a:ext cx="1728000" cy="1728000"/>
              <a:chOff x="683664" y="1059678"/>
              <a:chExt cx="1728000" cy="1728000"/>
            </a:xfrm>
          </p:grpSpPr>
          <p:sp>
            <p:nvSpPr>
              <p:cNvPr id="18" name="Elipse 17"/>
              <p:cNvSpPr/>
              <p:nvPr/>
            </p:nvSpPr>
            <p:spPr>
              <a:xfrm>
                <a:off x="683664" y="1059678"/>
                <a:ext cx="1728000" cy="172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/>
              <p:cNvSpPr/>
              <p:nvPr/>
            </p:nvSpPr>
            <p:spPr>
              <a:xfrm>
                <a:off x="899664" y="1275678"/>
                <a:ext cx="1296000" cy="12960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Elipse 19"/>
              <p:cNvSpPr/>
              <p:nvPr/>
            </p:nvSpPr>
            <p:spPr>
              <a:xfrm>
                <a:off x="1115664" y="1491678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Elipse 20"/>
              <p:cNvSpPr/>
              <p:nvPr/>
            </p:nvSpPr>
            <p:spPr>
              <a:xfrm>
                <a:off x="1331640" y="1707678"/>
                <a:ext cx="432048" cy="4320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2" name="Grupo 21"/>
            <p:cNvGrpSpPr/>
            <p:nvPr/>
          </p:nvGrpSpPr>
          <p:grpSpPr>
            <a:xfrm>
              <a:off x="4140120" y="3003798"/>
              <a:ext cx="1728000" cy="1728000"/>
              <a:chOff x="683664" y="1059678"/>
              <a:chExt cx="1728000" cy="1728000"/>
            </a:xfrm>
          </p:grpSpPr>
          <p:sp>
            <p:nvSpPr>
              <p:cNvPr id="23" name="Elipse 22"/>
              <p:cNvSpPr/>
              <p:nvPr/>
            </p:nvSpPr>
            <p:spPr>
              <a:xfrm>
                <a:off x="683664" y="1059678"/>
                <a:ext cx="1728000" cy="172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Elipse 23"/>
              <p:cNvSpPr/>
              <p:nvPr/>
            </p:nvSpPr>
            <p:spPr>
              <a:xfrm>
                <a:off x="899664" y="1275678"/>
                <a:ext cx="1296000" cy="12960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Elipse 24"/>
              <p:cNvSpPr/>
              <p:nvPr/>
            </p:nvSpPr>
            <p:spPr>
              <a:xfrm>
                <a:off x="1115664" y="1491678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1331640" y="1707678"/>
                <a:ext cx="432048" cy="4320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2" name="Grupo 31"/>
          <p:cNvGrpSpPr/>
          <p:nvPr/>
        </p:nvGrpSpPr>
        <p:grpSpPr>
          <a:xfrm>
            <a:off x="5112504" y="627534"/>
            <a:ext cx="3996000" cy="3996000"/>
            <a:chOff x="4355976" y="714844"/>
            <a:chExt cx="3996000" cy="3996000"/>
          </a:xfrm>
        </p:grpSpPr>
        <p:cxnSp>
          <p:nvCxnSpPr>
            <p:cNvPr id="30" name="Conector de seta reta 29"/>
            <p:cNvCxnSpPr/>
            <p:nvPr/>
          </p:nvCxnSpPr>
          <p:spPr>
            <a:xfrm flipV="1">
              <a:off x="4355976" y="714844"/>
              <a:ext cx="0" cy="3996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/>
            <p:cNvCxnSpPr/>
            <p:nvPr/>
          </p:nvCxnSpPr>
          <p:spPr>
            <a:xfrm rot="5400000" flipV="1">
              <a:off x="6353976" y="2712844"/>
              <a:ext cx="0" cy="3996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Elipse 32"/>
          <p:cNvSpPr/>
          <p:nvPr/>
        </p:nvSpPr>
        <p:spPr>
          <a:xfrm>
            <a:off x="5803492" y="90826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028648" y="106066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5839441" y="102466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5884632" y="803236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6059381" y="91328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5942981" y="92957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911692" y="158136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8136848" y="173376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7947641" y="169776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7992832" y="1476336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8167581" y="158638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8051181" y="160267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7803692" y="320452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8100092" y="385789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7845570" y="3818982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8069416" y="3422123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8307859" y="3386123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8370756" y="360511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/>
          <p:nvPr/>
        </p:nvSpPr>
        <p:spPr>
          <a:xfrm>
            <a:off x="5388828" y="3647493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5685228" y="4300864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Elipse 52"/>
          <p:cNvSpPr/>
          <p:nvPr/>
        </p:nvSpPr>
        <p:spPr>
          <a:xfrm>
            <a:off x="5430706" y="4261955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5654552" y="3865096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/>
          <p:cNvSpPr/>
          <p:nvPr/>
        </p:nvSpPr>
        <p:spPr>
          <a:xfrm>
            <a:off x="5892995" y="3829096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5955892" y="4048083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7910170" y="4623534"/>
            <a:ext cx="1080120" cy="220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600" i="1" dirty="0" err="1" smtClean="0">
                <a:solidFill>
                  <a:schemeClr val="tx1"/>
                </a:solidFill>
              </a:rPr>
              <a:t>Accuracy</a:t>
            </a:r>
            <a:endParaRPr lang="pt-BR" sz="1600" i="1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 rot="16200000">
            <a:off x="4462095" y="1173259"/>
            <a:ext cx="1080120" cy="220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600" i="1" dirty="0" err="1" smtClean="0">
                <a:solidFill>
                  <a:schemeClr val="tx1"/>
                </a:solidFill>
              </a:rPr>
              <a:t>Precision</a:t>
            </a:r>
            <a:endParaRPr lang="pt-BR" sz="1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41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Bibliography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GONZALEZ, R.C.; WOODS, R.E.; </a:t>
            </a:r>
            <a:r>
              <a:rPr lang="pt-BR" b="1" dirty="0"/>
              <a:t>Processamento Digital de Imagens.</a:t>
            </a:r>
            <a:r>
              <a:rPr lang="pt-BR" dirty="0"/>
              <a:t> 3ª edição. Editora Pearson, 2009.</a:t>
            </a:r>
          </a:p>
          <a:p>
            <a:r>
              <a:rPr lang="pt-BR" dirty="0"/>
              <a:t>COSTA, L. DA F.; CESAR-JR., R. M. </a:t>
            </a:r>
            <a:r>
              <a:rPr lang="pt-BR" b="1" dirty="0" err="1"/>
              <a:t>Shape</a:t>
            </a:r>
            <a:r>
              <a:rPr lang="pt-BR" b="1" dirty="0"/>
              <a:t> </a:t>
            </a:r>
            <a:r>
              <a:rPr lang="pt-BR" b="1" dirty="0" err="1"/>
              <a:t>analysis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 smtClean="0"/>
              <a:t>classification</a:t>
            </a:r>
            <a:r>
              <a:rPr lang="pt-BR" b="1" dirty="0" smtClean="0"/>
              <a:t>: </a:t>
            </a:r>
            <a:r>
              <a:rPr lang="pt-BR" b="1" dirty="0" err="1"/>
              <a:t>theory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practice</a:t>
            </a:r>
            <a:r>
              <a:rPr lang="pt-BR" dirty="0"/>
              <a:t>. CRC Press, 2000. </a:t>
            </a:r>
            <a:r>
              <a:rPr lang="pt-BR" dirty="0" err="1" smtClean="0"/>
              <a:t>Chapter</a:t>
            </a:r>
            <a:r>
              <a:rPr lang="pt-BR" dirty="0" smtClean="0"/>
              <a:t> 8</a:t>
            </a:r>
            <a:r>
              <a:rPr lang="pt-BR" dirty="0"/>
              <a:t>.</a:t>
            </a:r>
          </a:p>
          <a:p>
            <a:r>
              <a:rPr lang="en-US" dirty="0"/>
              <a:t>Yann </a:t>
            </a:r>
            <a:r>
              <a:rPr lang="en-US" dirty="0" err="1"/>
              <a:t>LeCun</a:t>
            </a:r>
            <a:r>
              <a:rPr lang="en-US" dirty="0"/>
              <a:t>’, Alfredo </a:t>
            </a:r>
            <a:r>
              <a:rPr lang="en-US" dirty="0" err="1"/>
              <a:t>Canziani</a:t>
            </a:r>
            <a:r>
              <a:rPr lang="en-US" dirty="0"/>
              <a:t>. </a:t>
            </a:r>
            <a:r>
              <a:rPr lang="en-US" b="1" dirty="0"/>
              <a:t>Yann </a:t>
            </a:r>
            <a:r>
              <a:rPr lang="en-US" b="1" dirty="0" err="1"/>
              <a:t>LeCun’s</a:t>
            </a:r>
            <a:r>
              <a:rPr lang="en-US" b="1" dirty="0"/>
              <a:t> Deep Learning Course at CDS</a:t>
            </a:r>
            <a:r>
              <a:rPr lang="en-US" dirty="0"/>
              <a:t> - SPRING 2021 </a:t>
            </a:r>
            <a:endParaRPr lang="pt-BR" dirty="0"/>
          </a:p>
          <a:p>
            <a:pPr lvl="1"/>
            <a:r>
              <a:rPr lang="pt-BR" dirty="0">
                <a:hlinkClick r:id="rId2"/>
              </a:rPr>
              <a:t>https://cds.nyu.edu/deep-learning/</a:t>
            </a:r>
            <a:r>
              <a:rPr lang="pt-BR" dirty="0"/>
              <a:t> </a:t>
            </a:r>
          </a:p>
          <a:p>
            <a:r>
              <a:rPr lang="pt-BR" b="1" dirty="0" err="1" smtClean="0"/>
              <a:t>scikit-learn</a:t>
            </a:r>
            <a:r>
              <a:rPr lang="pt-BR" b="1" dirty="0" smtClean="0"/>
              <a:t> – </a:t>
            </a:r>
            <a:r>
              <a:rPr lang="pt-BR" b="1" dirty="0" err="1" smtClean="0"/>
              <a:t>User</a:t>
            </a:r>
            <a:r>
              <a:rPr lang="pt-BR" b="1" dirty="0" smtClean="0"/>
              <a:t> </a:t>
            </a:r>
            <a:r>
              <a:rPr lang="pt-BR" b="1" dirty="0" err="1" smtClean="0"/>
              <a:t>Guide</a:t>
            </a:r>
            <a:r>
              <a:rPr lang="pt-BR" b="1" dirty="0"/>
              <a:t>. </a:t>
            </a:r>
            <a:endParaRPr lang="pt-BR" b="1" dirty="0" smtClean="0"/>
          </a:p>
          <a:p>
            <a:pPr lvl="1"/>
            <a:r>
              <a:rPr lang="pt-BR" dirty="0" smtClean="0">
                <a:hlinkClick r:id="rId3"/>
              </a:rPr>
              <a:t>https</a:t>
            </a:r>
            <a:r>
              <a:rPr lang="pt-BR" dirty="0">
                <a:hlinkClick r:id="rId3"/>
              </a:rPr>
              <a:t>://</a:t>
            </a:r>
            <a:r>
              <a:rPr lang="pt-BR" dirty="0" smtClean="0">
                <a:hlinkClick r:id="rId3"/>
              </a:rPr>
              <a:t>scikit-learn.org/stable/user_guide.html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621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THE END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24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Colored</a:t>
            </a:r>
            <a:r>
              <a:rPr lang="pt-BR" dirty="0"/>
              <a:t> </a:t>
            </a:r>
            <a:r>
              <a:rPr lang="pt-BR" dirty="0" err="1"/>
              <a:t>images</a:t>
            </a:r>
            <a:r>
              <a:rPr lang="pt-BR" dirty="0"/>
              <a:t> – 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UFV\Dev\per2020-sin392\gray_rgb\im_ast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2881018"/>
            <a:ext cx="1800000" cy="180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2881018"/>
            <a:ext cx="1800000" cy="180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2881018"/>
            <a:ext cx="1800000" cy="180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:\UFV\Dev\per2020-sin392\gray_rgb\im_ast_R_gra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:\UFV\Dev\per2020-sin392\gray_rgb\im_ast_G_gra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D:\UFV\Dev\per2020-sin392\gray_rgb\im_ast_B_gra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2516403" y="260862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vermelho – R (</a:t>
            </a:r>
            <a:r>
              <a:rPr lang="pt-BR" sz="1050" dirty="0" err="1" smtClean="0">
                <a:solidFill>
                  <a:schemeClr val="tx1"/>
                </a:solidFill>
              </a:rPr>
              <a:t>red</a:t>
            </a:r>
            <a:r>
              <a:rPr lang="pt-BR" sz="1050" dirty="0" smtClean="0">
                <a:solidFill>
                  <a:schemeClr val="tx1"/>
                </a:solidFill>
              </a:rPr>
              <a:t>) 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4729995" y="2616599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verde – G (</a:t>
            </a:r>
            <a:r>
              <a:rPr lang="pt-BR" sz="1050" dirty="0" err="1" smtClean="0">
                <a:solidFill>
                  <a:schemeClr val="tx1"/>
                </a:solidFill>
              </a:rPr>
              <a:t>green</a:t>
            </a:r>
            <a:r>
              <a:rPr lang="pt-BR" sz="1050" dirty="0" smtClean="0">
                <a:solidFill>
                  <a:schemeClr val="tx1"/>
                </a:solidFill>
              </a:rPr>
              <a:t>)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6930409" y="261471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azul – B (blue)</a:t>
            </a:r>
            <a:endParaRPr lang="pt-BR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8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Colored</a:t>
            </a:r>
            <a:r>
              <a:rPr lang="pt-BR" dirty="0" smtClean="0"/>
              <a:t> </a:t>
            </a:r>
            <a:r>
              <a:rPr lang="pt-BR" dirty="0" err="1" smtClean="0"/>
              <a:t>images</a:t>
            </a:r>
            <a:r>
              <a:rPr lang="pt-BR" dirty="0" smtClean="0"/>
              <a:t> – RGB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UFV\Dev\per2020-sin392\gray_rgb\im_ast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2881018"/>
            <a:ext cx="1800000" cy="180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2881018"/>
            <a:ext cx="1800000" cy="180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2881018"/>
            <a:ext cx="1800000" cy="180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:\UFV\Dev\per2020-sin392\gray_rgb\im_ast_R_gra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:\UFV\Dev\per2020-sin392\gray_rgb\im_ast_G_gra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D:\UFV\Dev\per2020-sin392\gray_rgb\im_ast_B_gra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2516403" y="260862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err="1" smtClean="0">
                <a:solidFill>
                  <a:schemeClr val="tx1"/>
                </a:solidFill>
              </a:rPr>
              <a:t>red</a:t>
            </a:r>
            <a:r>
              <a:rPr lang="pt-BR" sz="1050" dirty="0" smtClean="0">
                <a:solidFill>
                  <a:schemeClr val="tx1"/>
                </a:solidFill>
              </a:rPr>
              <a:t> – R (</a:t>
            </a:r>
            <a:r>
              <a:rPr lang="pt-BR" sz="1050" dirty="0" err="1" smtClean="0">
                <a:solidFill>
                  <a:schemeClr val="tx1"/>
                </a:solidFill>
              </a:rPr>
              <a:t>red</a:t>
            </a:r>
            <a:r>
              <a:rPr lang="pt-BR" sz="1050" dirty="0" smtClean="0">
                <a:solidFill>
                  <a:schemeClr val="tx1"/>
                </a:solidFill>
              </a:rPr>
              <a:t>) 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4729995" y="2616599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err="1" smtClean="0">
                <a:solidFill>
                  <a:schemeClr val="tx1"/>
                </a:solidFill>
              </a:rPr>
              <a:t>green</a:t>
            </a:r>
            <a:r>
              <a:rPr lang="pt-BR" sz="1050" dirty="0" smtClean="0">
                <a:solidFill>
                  <a:schemeClr val="tx1"/>
                </a:solidFill>
              </a:rPr>
              <a:t> – G (</a:t>
            </a:r>
            <a:r>
              <a:rPr lang="pt-BR" sz="1050" dirty="0" err="1" smtClean="0">
                <a:solidFill>
                  <a:schemeClr val="tx1"/>
                </a:solidFill>
              </a:rPr>
              <a:t>green</a:t>
            </a:r>
            <a:r>
              <a:rPr lang="pt-BR" sz="1050" dirty="0" smtClean="0">
                <a:solidFill>
                  <a:schemeClr val="tx1"/>
                </a:solidFill>
              </a:rPr>
              <a:t>)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6930409" y="261471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blue – B (blue)</a:t>
            </a:r>
            <a:endParaRPr lang="pt-BR" sz="1050" dirty="0">
              <a:solidFill>
                <a:schemeClr val="tx1"/>
              </a:solidFill>
            </a:endParaRPr>
          </a:p>
        </p:txBody>
      </p:sp>
      <p:pic>
        <p:nvPicPr>
          <p:cNvPr id="18" name="Picture 3" descr="D:\UFV\Dev\per2020-sin392\gray_rgb\im_ast_B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6" y="2881018"/>
            <a:ext cx="1440000" cy="14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36" y="3061018"/>
            <a:ext cx="1440000" cy="14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3241018"/>
            <a:ext cx="1440000" cy="14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35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Personalizada 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43806</TotalTime>
  <Words>4552</Words>
  <Application>Microsoft Office PowerPoint</Application>
  <PresentationFormat>Apresentação na tela (16:9)</PresentationFormat>
  <Paragraphs>1864</Paragraphs>
  <Slides>76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76</vt:i4>
      </vt:variant>
    </vt:vector>
  </HeadingPairs>
  <TitlesOfParts>
    <vt:vector size="77" baseType="lpstr">
      <vt:lpstr>Tema do Office</vt:lpstr>
      <vt:lpstr>Lecture 01 – Classifying images</vt:lpstr>
      <vt:lpstr>Agenda</vt:lpstr>
      <vt:lpstr>Digital images</vt:lpstr>
      <vt:lpstr>Digital images</vt:lpstr>
      <vt:lpstr>Digital images</vt:lpstr>
      <vt:lpstr>Digital images</vt:lpstr>
      <vt:lpstr>Digital images</vt:lpstr>
      <vt:lpstr>Colored images – RGB</vt:lpstr>
      <vt:lpstr>Colored images – RGB</vt:lpstr>
      <vt:lpstr>Colored images – RGB</vt:lpstr>
      <vt:lpstr>A classification problem</vt:lpstr>
      <vt:lpstr>A classification problem</vt:lpstr>
      <vt:lpstr>A classification problem</vt:lpstr>
      <vt:lpstr>A classification problem</vt:lpstr>
      <vt:lpstr>A classification problem</vt:lpstr>
      <vt:lpstr>A classification problem</vt:lpstr>
      <vt:lpstr>A classification problem</vt:lpstr>
      <vt:lpstr>The nearest neighbor method</vt:lpstr>
      <vt:lpstr>K-nearest neighbors – K-NN</vt:lpstr>
      <vt:lpstr>K-nearest neighbors – K-NN</vt:lpstr>
      <vt:lpstr>K-nearest neighbors – K-NN</vt:lpstr>
      <vt:lpstr>Linear functions (Perceptrons)</vt:lpstr>
      <vt:lpstr>Linear functions (Perceptrons)</vt:lpstr>
      <vt:lpstr>Linear functions (Perceptrons)</vt:lpstr>
      <vt:lpstr>Classification pipelines</vt:lpstr>
      <vt:lpstr>Classification pipelines</vt:lpstr>
      <vt:lpstr>Learning models</vt:lpstr>
      <vt:lpstr>Learning models</vt:lpstr>
      <vt:lpstr>Supervised learning</vt:lpstr>
      <vt:lpstr>Supervised learning</vt:lpstr>
      <vt:lpstr>Supervised learning</vt:lpstr>
      <vt:lpstr>Supervised learning</vt:lpstr>
      <vt:lpstr>Example: Supervised learning</vt:lpstr>
      <vt:lpstr>Example: Supervised learning</vt:lpstr>
      <vt:lpstr>Example: Supervised learning</vt:lpstr>
      <vt:lpstr>Example: Supervised learning</vt:lpstr>
      <vt:lpstr>Example: Supervised learning</vt:lpstr>
      <vt:lpstr>Example: Supervised learning</vt:lpstr>
      <vt:lpstr>Example: Supervised learning</vt:lpstr>
      <vt:lpstr>Example: Supervised learning</vt:lpstr>
      <vt:lpstr>Example: Supervised learning</vt:lpstr>
      <vt:lpstr>Example: Supervised learning</vt:lpstr>
      <vt:lpstr>Example: Supervised learning</vt:lpstr>
      <vt:lpstr>Example: Supervised learning</vt:lpstr>
      <vt:lpstr>Example: Supervised learning</vt:lpstr>
      <vt:lpstr>Example: Supervised learning</vt:lpstr>
      <vt:lpstr>Unsupervized learning</vt:lpstr>
      <vt:lpstr>Unsupervized learning</vt:lpstr>
      <vt:lpstr>Unsupervized learning</vt:lpstr>
      <vt:lpstr>Cross-validation</vt:lpstr>
      <vt:lpstr>Overfiting</vt:lpstr>
      <vt:lpstr>Overfiting</vt:lpstr>
      <vt:lpstr>Overfiting</vt:lpstr>
      <vt:lpstr>Hold-out cross-validation</vt:lpstr>
      <vt:lpstr>Hold-out cross-validation</vt:lpstr>
      <vt:lpstr>Hold-out cross-validation</vt:lpstr>
      <vt:lpstr>K-fold cross-validation</vt:lpstr>
      <vt:lpstr>Normalization</vt:lpstr>
      <vt:lpstr>Normalization</vt:lpstr>
      <vt:lpstr>Normalization</vt:lpstr>
      <vt:lpstr>Normalization</vt:lpstr>
      <vt:lpstr>Normalization</vt:lpstr>
      <vt:lpstr>Classification evaluation</vt:lpstr>
      <vt:lpstr>Confusion matrix</vt:lpstr>
      <vt:lpstr>Confusion matrix</vt:lpstr>
      <vt:lpstr>Confusion matrix</vt:lpstr>
      <vt:lpstr>Confusion matrix</vt:lpstr>
      <vt:lpstr>Confusion matrix</vt:lpstr>
      <vt:lpstr>Accuracy, precision, recall, and F1-score</vt:lpstr>
      <vt:lpstr>Accuracy, precision, recall, and F1-score</vt:lpstr>
      <vt:lpstr>Accuracy, precision, recall, and F1-score</vt:lpstr>
      <vt:lpstr>Accuracy, precision, recall, and F1-score</vt:lpstr>
      <vt:lpstr>Accuracy, precision, recall, and F1-score</vt:lpstr>
      <vt:lpstr>Accuracy Vs. Precision</vt:lpstr>
      <vt:lpstr>Bibliography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</dc:creator>
  <cp:lastModifiedBy>.</cp:lastModifiedBy>
  <cp:revision>369</cp:revision>
  <dcterms:created xsi:type="dcterms:W3CDTF">2020-06-26T12:40:46Z</dcterms:created>
  <dcterms:modified xsi:type="dcterms:W3CDTF">2023-09-07T22:51:45Z</dcterms:modified>
</cp:coreProperties>
</file>